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6.xml" ContentType="application/vnd.openxmlformats-officedocument.presentationml.tags+xml"/>
  <Override PartName="/ppt/tags/tag7.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1" r:id="rId2"/>
    <p:sldId id="267" r:id="rId3"/>
    <p:sldId id="282" r:id="rId4"/>
    <p:sldId id="281" r:id="rId5"/>
    <p:sldId id="277" r:id="rId6"/>
    <p:sldId id="290" r:id="rId7"/>
    <p:sldId id="294" r:id="rId8"/>
    <p:sldId id="295" r:id="rId9"/>
    <p:sldId id="286" r:id="rId10"/>
    <p:sldId id="283" r:id="rId11"/>
    <p:sldId id="293" r:id="rId12"/>
    <p:sldId id="257" r:id="rId13"/>
    <p:sldId id="258" r:id="rId14"/>
    <p:sldId id="259" r:id="rId15"/>
    <p:sldId id="260" r:id="rId16"/>
    <p:sldId id="261" r:id="rId17"/>
    <p:sldId id="262" r:id="rId18"/>
    <p:sldId id="274" r:id="rId19"/>
    <p:sldId id="273" r:id="rId20"/>
  </p:sldIdLst>
  <p:sldSz cx="18288000" cy="10287000"/>
  <p:notesSz cx="6858000" cy="9144000"/>
  <p:embeddedFontLst>
    <p:embeddedFont>
      <p:font typeface="Now" panose="020B0604020202020204" charset="-94"/>
      <p:regular r:id="rId22"/>
    </p:embeddedFont>
    <p:embeddedFont>
      <p:font typeface="Proxima Nova" panose="020B0604020202020204" charset="0"/>
      <p:regular r:id="rId23"/>
    </p:embeddedFont>
    <p:embeddedFont>
      <p:font typeface="Proxima Nova Bold" panose="020B0604020202020204"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D9359D1-AFD2-45E8-BB90-D2FB3BE7725C}">
          <p14:sldIdLst>
            <p14:sldId id="271"/>
            <p14:sldId id="267"/>
            <p14:sldId id="282"/>
            <p14:sldId id="281"/>
            <p14:sldId id="277"/>
            <p14:sldId id="290"/>
            <p14:sldId id="294"/>
            <p14:sldId id="295"/>
            <p14:sldId id="286"/>
            <p14:sldId id="283"/>
            <p14:sldId id="293"/>
            <p14:sldId id="257"/>
            <p14:sldId id="258"/>
            <p14:sldId id="259"/>
            <p14:sldId id="260"/>
            <p14:sldId id="261"/>
            <p14:sldId id="262"/>
            <p14:sldId id="274"/>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B51"/>
    <a:srgbClr val="F09348"/>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26" autoAdjust="0"/>
  </p:normalViewPr>
  <p:slideViewPr>
    <p:cSldViewPr>
      <p:cViewPr>
        <p:scale>
          <a:sx n="33" d="100"/>
          <a:sy n="33" d="100"/>
        </p:scale>
        <p:origin x="2011" y="74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r>
            <a:rPr lang="tr-TR" dirty="0">
              <a:solidFill>
                <a:schemeClr val="bg1"/>
              </a:solidFill>
              <a:latin typeface="Calibri"/>
              <a:ea typeface="Calibri"/>
              <a:cs typeface="Calibri"/>
              <a:sym typeface="Calibri"/>
            </a:rPr>
            <a:t>Veri analisti, büyük veri setlerini analiz ederek işletmelerin stratejik kararlarına yön veren içgörüler sunar. Veriyi farklı kaynaklardan toplar, temizler ve analiz için uygun hale getirir. İstatistiksel analizler ve modellemeler yaparak çeşitli senaryoları simüle eder, trendleri ve anormallikleri belirler, Python, R ve SQL gibi araçlarla veri görselleştirmeleri ve raporlar hazırlar.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İş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İş analisti, bir organizasyonun iş süreçlerini analiz ederek verimliliği artırmak ve sorunları çözmek için çözümler geliştirir. İş gereksinimlerini belirler, işletme ile teknik ekipler arasında köprü görevi görür ve projelerin hayata geçirilmesini sağlar ve iş süreçlerini optimize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Proje yöneticisi, bir projenin baştan sona başarılı bir şekilde planlanması, yürütülmesi ve tamamlanmasından sorumlu olan kişidir. Projenin hedeflerini belirler, zaman çizelgesini oluşturur, bütçeyi yönetir ve kaynakları koordine eder. Risk yönetimi yapar, olası sorunları öngörür ve bunları çözmek için stratejiler geliştirir. Ayrıca, proje ilerleyişini sürekli olarak takip eder, raporlar hazırlar ve üst yönetim ya da müşterilere projenin durumu hakkında bilgi verir.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2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Dijital PR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Dijital PR Uzmanı, markaların dijital platformlarda itibarını yönetmek ve olumlu bir imaj oluşturmak için çalışır. Sosyal medya, bloglar ve online haber siteleri gibi dijital kanallarda marka bilinirliğini artırmak için stratejiler geliştirir. Medya ilişkilerini dijital ortama taşıyarak online basın bültenleri hazırlar ve dijital etkinlikler düzenler. Ayrıca, kriz yönetimi yaparak olumsuz içeriklerle başa çıkar ve markanın dijital ortamda itibarını korur. </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2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Girişim Sermayesi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Girişim sermayesi firmalarında potansiyel yatırım fırsatlarını analiz eden ve değerlendiren profesyoneldir. Görevleri, erken aşama ve hızlı büyüme potansiyeline sahip start-</a:t>
          </a:r>
          <a:r>
            <a:rPr lang="tr-TR" dirty="0" err="1">
              <a:solidFill>
                <a:schemeClr val="bg1"/>
              </a:solidFill>
              <a:latin typeface="Calibri"/>
              <a:ea typeface="Calibri"/>
              <a:cs typeface="Calibri"/>
              <a:sym typeface="Calibri"/>
            </a:rPr>
            <a:t>up’ların</a:t>
          </a:r>
          <a:r>
            <a:rPr lang="tr-TR" dirty="0">
              <a:solidFill>
                <a:schemeClr val="bg1"/>
              </a:solidFill>
              <a:latin typeface="Calibri"/>
              <a:ea typeface="Calibri"/>
              <a:cs typeface="Calibri"/>
              <a:sym typeface="Calibri"/>
            </a:rPr>
            <a:t> iş modellerini, finansal performanslarını ve pazar potansiyellerini incelemeyi içerir. Ayrıca mevcut portföy şirketlerinin performansını izler ve düzenli olarak raporlar hazırlar.</a:t>
          </a:r>
          <a:endParaRPr lang="tr-TR" dirty="0">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3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Alım Satım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Alım satım uzmanı, finansal piyasalarda (hisse senetleri, döviz, emtia, kripto para gibi) alım ve satım işlemleri yaparak kar elde etmeyi amaçlar. Piyasa koşullarını analiz eder, fiyat hareketlerini takip eder ve hızlı kararlar alarak işlem yapar. Alım satım stratejilerini otomatikleştirmek için algoritmalar yazarlar ve bu algoritmalarla işlemleri yönetirler.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3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Mali Kontrolör</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Mali kontrolör, bir şirketin mali yönetiminden sorumlu olan ve finansal süreçlerin doğru ve etkili bir şekilde yürütülmesini sağlayan üst düzey bir finans yöneticisidir. Görevleri arasında bütçeleme, finansal raporların hazırlanması, nakit akışının izlenmesi ve mali tabloların denetimi yer alır. Aynı zamanda vergi stratejilerini yönetir, yasal düzenlemelere uyumu denetler ve finansal riskleri analiz eder.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4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Hazine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Hazine yöneticisi, bir şirketin finansal varlıklarını, nakit akışını, likiditesini ve risklerini etkin bir şekilde yönetmekten sorumludur. Görevleri arasında şirketin günlük nakit akışını izlemek, fonları yönetmek, yatırım stratejileri geliştirmek ve finansal riskleri (faiz, döviz, kredi riski gibi) kontrol altında tutmak yer alır. Hazine yöneticisi, şirketin borçlanma stratejilerini belirler, bankalarla ilişkileri yönetir ve finansman ihtiyaçlarına uygun çözümler üretir.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4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Veri Analisti</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solidFill>
                <a:schemeClr val="bg1"/>
              </a:solidFill>
              <a:latin typeface="Calibri"/>
              <a:ea typeface="Calibri"/>
              <a:cs typeface="Calibri"/>
              <a:sym typeface="Calibri"/>
            </a:rPr>
            <a:t>Veri analisti, büyük veri setlerini analiz ederek işletmelerin stratejik kararlarına yön veren içgörüler sunar. Veriyi farklı kaynaklardan toplar, temizler ve analiz için uygun hale getirir. İstatistiksel analizler ve modellemeler yaparak çeşitli senaryoları simüle eder, trendleri ve anormallikleri belirler, Python, R ve SQL gibi araçlarla veri görselleştirmeleri ve raporlar hazırlar. </a:t>
          </a:r>
          <a:endParaRPr lang="tr-TR" sz="1300" kern="1200" dirty="0">
            <a:solidFill>
              <a:schemeClr val="bg1"/>
            </a:solidFill>
          </a:endParaRPr>
        </a:p>
      </dsp:txBody>
      <dsp:txXfrm>
        <a:off x="45337" y="532279"/>
        <a:ext cx="4352796" cy="1457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İş Analisti</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tr-TR" sz="1500" kern="1200" dirty="0">
              <a:solidFill>
                <a:schemeClr val="bg1"/>
              </a:solidFill>
              <a:latin typeface="Calibri"/>
              <a:ea typeface="Calibri"/>
              <a:cs typeface="Calibri"/>
              <a:sym typeface="Calibri"/>
            </a:rPr>
            <a:t>İş analisti, bir organizasyonun iş süreçlerini analiz ederek verimliliği artırmak ve sorunları çözmek için çözümler geliştirir. İş gereksinimlerini belirler, işletme ile teknik ekipler arasında köprü görevi görür ve projelerin hayata geçirilmesini sağlar ve iş süreçlerini optimize eder.</a:t>
          </a:r>
          <a:endParaRPr lang="tr-TR" sz="1500" kern="1200" dirty="0">
            <a:solidFill>
              <a:schemeClr val="bg1"/>
            </a:solidFill>
          </a:endParaRPr>
        </a:p>
      </dsp:txBody>
      <dsp:txXfrm>
        <a:off x="45337" y="532279"/>
        <a:ext cx="4352796" cy="14572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Veri Analisti</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solidFill>
                <a:schemeClr val="bg1"/>
              </a:solidFill>
              <a:latin typeface="Calibri"/>
              <a:ea typeface="Calibri"/>
              <a:cs typeface="Calibri"/>
              <a:sym typeface="Calibri"/>
            </a:rPr>
            <a:t>Proje yöneticisi, bir projenin baştan sona başarılı bir şekilde planlanması, yürütülmesi ve tamamlanmasından sorumlu olan kişidir. Projenin hedeflerini belirler, zaman çizelgesini oluşturur, bütçeyi yönetir ve kaynakları koordine eder. Risk yönetimi yapar, olası sorunları öngörür ve bunları çözmek için stratejiler geliştirir. Ayrıca, proje ilerleyişini sürekli olarak takip eder, raporlar hazırlar ve üst yönetim ya da müşterilere projenin durumu hakkında bilgi verir. </a:t>
          </a:r>
          <a:endParaRPr lang="tr-TR" sz="1200" kern="1200" dirty="0">
            <a:solidFill>
              <a:schemeClr val="bg1"/>
            </a:solidFill>
          </a:endParaRPr>
        </a:p>
      </dsp:txBody>
      <dsp:txXfrm>
        <a:off x="45337" y="532279"/>
        <a:ext cx="4352796" cy="14572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Dijital PR Uzmanı</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solidFill>
                <a:schemeClr val="bg1"/>
              </a:solidFill>
              <a:latin typeface="Calibri"/>
              <a:ea typeface="Calibri"/>
              <a:cs typeface="Calibri"/>
              <a:sym typeface="Calibri"/>
            </a:rPr>
            <a:t>Dijital PR Uzmanı, markaların dijital platformlarda itibarını yönetmek ve olumlu bir imaj oluşturmak için çalışır. Sosyal medya, bloglar ve online haber siteleri gibi dijital kanallarda marka bilinirliğini artırmak için stratejiler geliştirir. Medya ilişkilerini dijital ortama taşıyarak online basın bültenleri hazırlar ve dijital etkinlikler düzenler. Ayrıca, kriz yönetimi yaparak olumsuz içeriklerle başa çıkar ve markanın dijital ortamda itibarını korur. </a:t>
          </a:r>
        </a:p>
      </dsp:txBody>
      <dsp:txXfrm>
        <a:off x="45337" y="532279"/>
        <a:ext cx="4352796" cy="14572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Girişim Sermayesi Analisti</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solidFill>
                <a:schemeClr val="bg1"/>
              </a:solidFill>
              <a:latin typeface="Calibri"/>
              <a:ea typeface="Calibri"/>
              <a:cs typeface="Calibri"/>
              <a:sym typeface="Calibri"/>
            </a:rPr>
            <a:t>Girişim sermayesi firmalarında potansiyel yatırım fırsatlarını analiz eden ve değerlendiren profesyoneldir. Görevleri, erken aşama ve hızlı büyüme potansiyeline sahip start-</a:t>
          </a:r>
          <a:r>
            <a:rPr lang="tr-TR" sz="1300" kern="1200" dirty="0" err="1">
              <a:solidFill>
                <a:schemeClr val="bg1"/>
              </a:solidFill>
              <a:latin typeface="Calibri"/>
              <a:ea typeface="Calibri"/>
              <a:cs typeface="Calibri"/>
              <a:sym typeface="Calibri"/>
            </a:rPr>
            <a:t>up’ların</a:t>
          </a:r>
          <a:r>
            <a:rPr lang="tr-TR" sz="1300" kern="1200" dirty="0">
              <a:solidFill>
                <a:schemeClr val="bg1"/>
              </a:solidFill>
              <a:latin typeface="Calibri"/>
              <a:ea typeface="Calibri"/>
              <a:cs typeface="Calibri"/>
              <a:sym typeface="Calibri"/>
            </a:rPr>
            <a:t> iş modellerini, finansal performanslarını ve pazar potansiyellerini incelemeyi içerir. Ayrıca mevcut portföy şirketlerinin performansını izler ve düzenli olarak raporlar hazırlar.</a:t>
          </a:r>
          <a:endParaRPr lang="tr-TR" sz="1300" kern="1200" dirty="0">
            <a:solidFill>
              <a:schemeClr val="bg1"/>
            </a:solidFill>
          </a:endParaRPr>
        </a:p>
      </dsp:txBody>
      <dsp:txXfrm>
        <a:off x="45337" y="532279"/>
        <a:ext cx="4352796" cy="14572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Alım Satım Uzmanı</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solidFill>
                <a:schemeClr val="bg1"/>
              </a:solidFill>
              <a:latin typeface="Calibri"/>
              <a:ea typeface="Calibri"/>
              <a:cs typeface="Calibri"/>
              <a:sym typeface="Calibri"/>
            </a:rPr>
            <a:t>Alım satım uzmanı, finansal piyasalarda (hisse senetleri, döviz, emtia, kripto para gibi) alım ve satım işlemleri yaparak kar elde etmeyi amaçlar. Piyasa koşullarını analiz eder, fiyat hareketlerini takip eder ve hızlı kararlar alarak işlem yapar. Alım satım stratejilerini otomatikleştirmek için algoritmalar yazarlar ve bu algoritmalarla işlemleri yönetirler. </a:t>
          </a:r>
          <a:endParaRPr lang="tr-TR" sz="1300" kern="1200" dirty="0">
            <a:solidFill>
              <a:schemeClr val="bg1"/>
            </a:solidFill>
          </a:endParaRPr>
        </a:p>
      </dsp:txBody>
      <dsp:txXfrm>
        <a:off x="45337" y="532279"/>
        <a:ext cx="4352796" cy="14572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Mali Kontrolör</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tr-TR" sz="1300" kern="1200" dirty="0">
              <a:solidFill>
                <a:schemeClr val="bg1"/>
              </a:solidFill>
              <a:latin typeface="Calibri"/>
              <a:ea typeface="Calibri"/>
              <a:cs typeface="Calibri"/>
              <a:sym typeface="Calibri"/>
            </a:rPr>
            <a:t>Mali kontrolör, bir şirketin mali yönetiminden sorumlu olan ve finansal süreçlerin doğru ve etkili bir şekilde yürütülmesini sağlayan üst düzey bir finans yöneticisidir. Görevleri arasında bütçeleme, finansal raporların hazırlanması, nakit akışının izlenmesi ve mali tabloların denetimi yer alır. Aynı zamanda vergi stratejilerini yönetir, yasal düzenlemelere uyumu denetler ve finansal riskleri analiz eder. </a:t>
          </a:r>
          <a:endParaRPr lang="tr-TR" sz="1300" kern="1200" dirty="0">
            <a:solidFill>
              <a:schemeClr val="bg1"/>
            </a:solidFill>
          </a:endParaRPr>
        </a:p>
      </dsp:txBody>
      <dsp:txXfrm>
        <a:off x="45337" y="532279"/>
        <a:ext cx="4352796" cy="14572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4814"/>
          <a:ext cx="3403254" cy="391714"/>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Hazine Yöneticisi</a:t>
          </a:r>
          <a:endParaRPr lang="tr-TR" sz="1700" kern="1200" dirty="0">
            <a:solidFill>
              <a:schemeClr val="bg1"/>
            </a:solidFill>
          </a:endParaRPr>
        </a:p>
      </dsp:txBody>
      <dsp:txXfrm>
        <a:off x="510202" y="66287"/>
        <a:ext cx="3380308" cy="368768"/>
      </dsp:txXfrm>
    </dsp:sp>
    <dsp:sp modelId="{423F4228-4212-47DB-9A52-B8631197869B}">
      <dsp:nvSpPr>
        <dsp:cNvPr id="0" name=""/>
        <dsp:cNvSpPr/>
      </dsp:nvSpPr>
      <dsp:spPr>
        <a:xfrm>
          <a:off x="0" y="486942"/>
          <a:ext cx="4443470" cy="1547913"/>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tr-TR" sz="1200" kern="1200" dirty="0">
              <a:solidFill>
                <a:schemeClr val="bg1"/>
              </a:solidFill>
              <a:latin typeface="Calibri"/>
              <a:ea typeface="Calibri"/>
              <a:cs typeface="Calibri"/>
              <a:sym typeface="Calibri"/>
            </a:rPr>
            <a:t>Hazine yöneticisi, bir şirketin finansal varlıklarını, nakit akışını, likiditesini ve risklerini etkin bir şekilde yönetmekten sorumludur. Görevleri arasında şirketin günlük nakit akışını izlemek, fonları yönetmek, yatırım stratejileri geliştirmek ve finansal riskleri (faiz, döviz, kredi riski gibi) kontrol altında tutmak yer alır. Hazine yöneticisi, şirketin borçlanma stratejilerini belirler, bankalarla ilişkileri yönetir ve finansman ihtiyaçlarına uygun çözümler üretir. </a:t>
          </a:r>
          <a:endParaRPr lang="tr-TR" sz="1200" kern="1200" dirty="0">
            <a:solidFill>
              <a:schemeClr val="bg1"/>
            </a:solidFill>
          </a:endParaRPr>
        </a:p>
      </dsp:txBody>
      <dsp:txXfrm>
        <a:off x="45337" y="532279"/>
        <a:ext cx="4352796" cy="14572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30.10.2024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4</a:t>
            </a:fld>
            <a:endParaRPr lang="tr-TR"/>
          </a:p>
        </p:txBody>
      </p:sp>
    </p:spTree>
    <p:extLst>
      <p:ext uri="{BB962C8B-B14F-4D97-AF65-F5344CB8AC3E}">
        <p14:creationId xmlns:p14="http://schemas.microsoft.com/office/powerpoint/2010/main" val="2250915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582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9"/>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05" imgH="312" progId="TCLayout.ActiveDocument.1">
                  <p:embed/>
                </p:oleObj>
              </mc:Choice>
              <mc:Fallback>
                <p:oleObj name="think-cell Slide" r:id="rId10" imgW="305" imgH="312"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 id="214748366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2" Type="http://schemas.openxmlformats.org/officeDocument/2006/relationships/image" Target="../media/image59.web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svg"/><Relationship Id="rId4" Type="http://schemas.openxmlformats.org/officeDocument/2006/relationships/image" Target="../media/image86.svg"/><Relationship Id="rId9"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s>
</file>

<file path=ppt/slides/_rels/slide17.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web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9.jp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oleObject" Target="../embeddings/oleObject4.bin"/><Relationship Id="rId21" Type="http://schemas.openxmlformats.org/officeDocument/2006/relationships/image" Target="../media/image28.png"/><Relationship Id="rId7" Type="http://schemas.openxmlformats.org/officeDocument/2006/relationships/image" Target="../media/image14.sv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slideLayout" Target="../slideLayouts/slideLayout4.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svg"/><Relationship Id="rId19" Type="http://schemas.openxmlformats.org/officeDocument/2006/relationships/image" Target="../media/image26.png"/><Relationship Id="rId4" Type="http://schemas.openxmlformats.org/officeDocument/2006/relationships/image" Target="../media/image1.emf"/><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image" Target="../media/image34.web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diagramLayout" Target="../diagrams/layout2.xml"/><Relationship Id="rId18" Type="http://schemas.openxmlformats.org/officeDocument/2006/relationships/diagramLayout" Target="../diagrams/layout3.xml"/><Relationship Id="rId26" Type="http://schemas.microsoft.com/office/2007/relationships/diagramDrawing" Target="../diagrams/drawing4.xml"/><Relationship Id="rId39" Type="http://schemas.openxmlformats.org/officeDocument/2006/relationships/diagramQuickStyle" Target="../diagrams/quickStyle7.xml"/><Relationship Id="rId21" Type="http://schemas.microsoft.com/office/2007/relationships/diagramDrawing" Target="../diagrams/drawing3.xml"/><Relationship Id="rId34" Type="http://schemas.openxmlformats.org/officeDocument/2006/relationships/diagramQuickStyle" Target="../diagrams/quickStyle6.xml"/><Relationship Id="rId42" Type="http://schemas.openxmlformats.org/officeDocument/2006/relationships/image" Target="../media/image37.png"/><Relationship Id="rId47" Type="http://schemas.openxmlformats.org/officeDocument/2006/relationships/diagramColors" Target="../diagrams/colors8.xml"/><Relationship Id="rId50" Type="http://schemas.openxmlformats.org/officeDocument/2006/relationships/image" Target="../media/image40.svg"/><Relationship Id="rId55" Type="http://schemas.openxmlformats.org/officeDocument/2006/relationships/image" Target="../media/image45.png"/><Relationship Id="rId7" Type="http://schemas.openxmlformats.org/officeDocument/2006/relationships/diagramQuickStyle" Target="../diagrams/quickStyle1.xml"/><Relationship Id="rId2" Type="http://schemas.openxmlformats.org/officeDocument/2006/relationships/slideLayout" Target="../slideLayouts/slideLayout4.xml"/><Relationship Id="rId16" Type="http://schemas.microsoft.com/office/2007/relationships/diagramDrawing" Target="../diagrams/drawing2.xml"/><Relationship Id="rId20" Type="http://schemas.openxmlformats.org/officeDocument/2006/relationships/diagramColors" Target="../diagrams/colors3.xml"/><Relationship Id="rId29" Type="http://schemas.openxmlformats.org/officeDocument/2006/relationships/diagramQuickStyle" Target="../diagrams/quickStyle5.xml"/><Relationship Id="rId41" Type="http://schemas.microsoft.com/office/2007/relationships/diagramDrawing" Target="../diagrams/drawing7.xml"/><Relationship Id="rId54" Type="http://schemas.openxmlformats.org/officeDocument/2006/relationships/image" Target="../media/image44.svg"/><Relationship Id="rId62" Type="http://schemas.openxmlformats.org/officeDocument/2006/relationships/image" Target="../media/image52.svg"/><Relationship Id="rId1" Type="http://schemas.openxmlformats.org/officeDocument/2006/relationships/tags" Target="../tags/tag5.xml"/><Relationship Id="rId6" Type="http://schemas.openxmlformats.org/officeDocument/2006/relationships/diagramLayout" Target="../diagrams/layout1.xml"/><Relationship Id="rId11" Type="http://schemas.openxmlformats.org/officeDocument/2006/relationships/image" Target="../media/image36.svg"/><Relationship Id="rId24" Type="http://schemas.openxmlformats.org/officeDocument/2006/relationships/diagramQuickStyle" Target="../diagrams/quickStyle4.xml"/><Relationship Id="rId32" Type="http://schemas.openxmlformats.org/officeDocument/2006/relationships/diagramData" Target="../diagrams/data6.xml"/><Relationship Id="rId37" Type="http://schemas.openxmlformats.org/officeDocument/2006/relationships/diagramData" Target="../diagrams/data7.xml"/><Relationship Id="rId40" Type="http://schemas.openxmlformats.org/officeDocument/2006/relationships/diagramColors" Target="../diagrams/colors7.xml"/><Relationship Id="rId45" Type="http://schemas.openxmlformats.org/officeDocument/2006/relationships/diagramLayout" Target="../diagrams/layout8.xml"/><Relationship Id="rId53" Type="http://schemas.openxmlformats.org/officeDocument/2006/relationships/image" Target="../media/image43.png"/><Relationship Id="rId58" Type="http://schemas.openxmlformats.org/officeDocument/2006/relationships/image" Target="../media/image48.svg"/><Relationship Id="rId5" Type="http://schemas.openxmlformats.org/officeDocument/2006/relationships/diagramData" Target="../diagrams/data1.xml"/><Relationship Id="rId15" Type="http://schemas.openxmlformats.org/officeDocument/2006/relationships/diagramColors" Target="../diagrams/colors2.xml"/><Relationship Id="rId23" Type="http://schemas.openxmlformats.org/officeDocument/2006/relationships/diagramLayout" Target="../diagrams/layout4.xml"/><Relationship Id="rId28" Type="http://schemas.openxmlformats.org/officeDocument/2006/relationships/diagramLayout" Target="../diagrams/layout5.xml"/><Relationship Id="rId36" Type="http://schemas.microsoft.com/office/2007/relationships/diagramDrawing" Target="../diagrams/drawing6.xml"/><Relationship Id="rId49" Type="http://schemas.openxmlformats.org/officeDocument/2006/relationships/image" Target="../media/image39.png"/><Relationship Id="rId57" Type="http://schemas.openxmlformats.org/officeDocument/2006/relationships/image" Target="../media/image47.png"/><Relationship Id="rId61" Type="http://schemas.openxmlformats.org/officeDocument/2006/relationships/image" Target="../media/image51.png"/><Relationship Id="rId10" Type="http://schemas.openxmlformats.org/officeDocument/2006/relationships/image" Target="../media/image35.png"/><Relationship Id="rId19" Type="http://schemas.openxmlformats.org/officeDocument/2006/relationships/diagramQuickStyle" Target="../diagrams/quickStyle3.xml"/><Relationship Id="rId31" Type="http://schemas.microsoft.com/office/2007/relationships/diagramDrawing" Target="../diagrams/drawing5.xml"/><Relationship Id="rId44" Type="http://schemas.openxmlformats.org/officeDocument/2006/relationships/diagramData" Target="../diagrams/data8.xml"/><Relationship Id="rId52" Type="http://schemas.openxmlformats.org/officeDocument/2006/relationships/image" Target="../media/image42.svg"/><Relationship Id="rId60" Type="http://schemas.openxmlformats.org/officeDocument/2006/relationships/image" Target="../media/image50.svg"/><Relationship Id="rId4" Type="http://schemas.openxmlformats.org/officeDocument/2006/relationships/image" Target="../media/image1.emf"/><Relationship Id="rId9" Type="http://schemas.microsoft.com/office/2007/relationships/diagramDrawing" Target="../diagrams/drawing1.xml"/><Relationship Id="rId14" Type="http://schemas.openxmlformats.org/officeDocument/2006/relationships/diagramQuickStyle" Target="../diagrams/quickStyle2.xml"/><Relationship Id="rId22" Type="http://schemas.openxmlformats.org/officeDocument/2006/relationships/diagramData" Target="../diagrams/data4.xml"/><Relationship Id="rId27" Type="http://schemas.openxmlformats.org/officeDocument/2006/relationships/diagramData" Target="../diagrams/data5.xml"/><Relationship Id="rId30" Type="http://schemas.openxmlformats.org/officeDocument/2006/relationships/diagramColors" Target="../diagrams/colors5.xml"/><Relationship Id="rId35" Type="http://schemas.openxmlformats.org/officeDocument/2006/relationships/diagramColors" Target="../diagrams/colors6.xml"/><Relationship Id="rId43" Type="http://schemas.openxmlformats.org/officeDocument/2006/relationships/image" Target="../media/image38.svg"/><Relationship Id="rId48" Type="http://schemas.microsoft.com/office/2007/relationships/diagramDrawing" Target="../diagrams/drawing8.xml"/><Relationship Id="rId56" Type="http://schemas.openxmlformats.org/officeDocument/2006/relationships/image" Target="../media/image46.svg"/><Relationship Id="rId8" Type="http://schemas.openxmlformats.org/officeDocument/2006/relationships/diagramColors" Target="../diagrams/colors1.xml"/><Relationship Id="rId51" Type="http://schemas.openxmlformats.org/officeDocument/2006/relationships/image" Target="../media/image41.png"/><Relationship Id="rId3" Type="http://schemas.openxmlformats.org/officeDocument/2006/relationships/oleObject" Target="../embeddings/oleObject5.bin"/><Relationship Id="rId12" Type="http://schemas.openxmlformats.org/officeDocument/2006/relationships/diagramData" Target="../diagrams/data2.xml"/><Relationship Id="rId17" Type="http://schemas.openxmlformats.org/officeDocument/2006/relationships/diagramData" Target="../diagrams/data3.xml"/><Relationship Id="rId25" Type="http://schemas.openxmlformats.org/officeDocument/2006/relationships/diagramColors" Target="../diagrams/colors4.xml"/><Relationship Id="rId33" Type="http://schemas.openxmlformats.org/officeDocument/2006/relationships/diagramLayout" Target="../diagrams/layout6.xml"/><Relationship Id="rId38" Type="http://schemas.openxmlformats.org/officeDocument/2006/relationships/diagramLayout" Target="../diagrams/layout7.xml"/><Relationship Id="rId46" Type="http://schemas.openxmlformats.org/officeDocument/2006/relationships/diagramQuickStyle" Target="../diagrams/quickStyle8.xml"/><Relationship Id="rId5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16.png"/><Relationship Id="rId3" Type="http://schemas.openxmlformats.org/officeDocument/2006/relationships/oleObject" Target="../embeddings/oleObject6.bin"/><Relationship Id="rId7" Type="http://schemas.openxmlformats.org/officeDocument/2006/relationships/image" Target="../media/image53.png"/><Relationship Id="rId12" Type="http://schemas.openxmlformats.org/officeDocument/2006/relationships/image" Target="../media/image56.svg"/><Relationship Id="rId2" Type="http://schemas.openxmlformats.org/officeDocument/2006/relationships/slideLayout" Target="../slideLayouts/slideLayout4.xml"/><Relationship Id="rId16" Type="http://schemas.openxmlformats.org/officeDocument/2006/relationships/image" Target="../media/image58.svg"/><Relationship Id="rId1" Type="http://schemas.openxmlformats.org/officeDocument/2006/relationships/tags" Target="../tags/tag6.xml"/><Relationship Id="rId6" Type="http://schemas.openxmlformats.org/officeDocument/2006/relationships/image" Target="../media/image15.png"/><Relationship Id="rId11" Type="http://schemas.openxmlformats.org/officeDocument/2006/relationships/image" Target="../media/image55.png"/><Relationship Id="rId5" Type="http://schemas.openxmlformats.org/officeDocument/2006/relationships/image" Target="../media/image12.png"/><Relationship Id="rId15" Type="http://schemas.openxmlformats.org/officeDocument/2006/relationships/image" Target="../media/image57.png"/><Relationship Id="rId10" Type="http://schemas.openxmlformats.org/officeDocument/2006/relationships/image" Target="../media/image14.svg"/><Relationship Id="rId4" Type="http://schemas.openxmlformats.org/officeDocument/2006/relationships/image" Target="../media/image1.emf"/><Relationship Id="rId9" Type="http://schemas.openxmlformats.org/officeDocument/2006/relationships/image" Target="../media/image13.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178679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Business 101</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err="1"/>
              <a:t>Fintegral</a:t>
            </a:r>
            <a:r>
              <a:rPr lang="tr-TR" dirty="0"/>
              <a:t> </a:t>
            </a:r>
            <a:r>
              <a:rPr lang="tr-TR" dirty="0" err="1"/>
              <a:t>Consulting</a:t>
            </a:r>
            <a:endParaRPr lang="tr-TR" dirty="0"/>
          </a:p>
        </p:txBody>
      </p:sp>
    </p:spTree>
    <p:extLst>
      <p:ext uri="{BB962C8B-B14F-4D97-AF65-F5344CB8AC3E}">
        <p14:creationId xmlns:p14="http://schemas.microsoft.com/office/powerpoint/2010/main" val="30164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0FD0373-9212-41E3-6FBE-014F32F115AA}"/>
              </a:ext>
            </a:extLst>
          </p:cNvPr>
          <p:cNvGraphicFramePr>
            <a:graphicFrameLocks noChangeAspect="1"/>
          </p:cNvGraphicFramePr>
          <p:nvPr>
            <p:custDataLst>
              <p:tags r:id="rId1"/>
            </p:custDataLst>
            <p:extLst>
              <p:ext uri="{D42A27DB-BD31-4B8C-83A1-F6EECF244321}">
                <p14:modId xmlns:p14="http://schemas.microsoft.com/office/powerpoint/2010/main" val="334945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5F03E95-9F69-1D75-62BB-8111909C41E1}"/>
              </a:ext>
            </a:extLst>
          </p:cNvPr>
          <p:cNvSpPr>
            <a:spLocks noGrp="1"/>
          </p:cNvSpPr>
          <p:nvPr>
            <p:ph type="title"/>
          </p:nvPr>
        </p:nvSpPr>
        <p:spPr/>
        <p:txBody>
          <a:bodyPr vert="horz"/>
          <a:lstStyle/>
          <a:p>
            <a:r>
              <a:rPr lang="tr-TR" dirty="0"/>
              <a:t>Popüler Mühendislikler ve Puanları</a:t>
            </a:r>
          </a:p>
        </p:txBody>
      </p:sp>
      <p:graphicFrame>
        <p:nvGraphicFramePr>
          <p:cNvPr id="5" name="Tablo 4">
            <a:extLst>
              <a:ext uri="{FF2B5EF4-FFF2-40B4-BE49-F238E27FC236}">
                <a16:creationId xmlns:a16="http://schemas.microsoft.com/office/drawing/2014/main" id="{7DC0B853-B7E1-46D2-2776-D9160FF7CA8F}"/>
              </a:ext>
            </a:extLst>
          </p:cNvPr>
          <p:cNvGraphicFramePr>
            <a:graphicFrameLocks noGrp="1"/>
          </p:cNvGraphicFramePr>
          <p:nvPr>
            <p:extLst>
              <p:ext uri="{D42A27DB-BD31-4B8C-83A1-F6EECF244321}">
                <p14:modId xmlns:p14="http://schemas.microsoft.com/office/powerpoint/2010/main" val="1888525434"/>
              </p:ext>
            </p:extLst>
          </p:nvPr>
        </p:nvGraphicFramePr>
        <p:xfrm>
          <a:off x="533396" y="1714500"/>
          <a:ext cx="16978174" cy="7391398"/>
        </p:xfrm>
        <a:graphic>
          <a:graphicData uri="http://schemas.openxmlformats.org/drawingml/2006/table">
            <a:tbl>
              <a:tblPr firstRow="1" bandRow="1">
                <a:tableStyleId>{5C22544A-7EE6-4342-B048-85BDC9FD1C3A}</a:tableStyleId>
              </a:tblPr>
              <a:tblGrid>
                <a:gridCol w="1814646">
                  <a:extLst>
                    <a:ext uri="{9D8B030D-6E8A-4147-A177-3AD203B41FA5}">
                      <a16:colId xmlns:a16="http://schemas.microsoft.com/office/drawing/2014/main" val="3377202481"/>
                    </a:ext>
                  </a:extLst>
                </a:gridCol>
                <a:gridCol w="4082943">
                  <a:extLst>
                    <a:ext uri="{9D8B030D-6E8A-4147-A177-3AD203B41FA5}">
                      <a16:colId xmlns:a16="http://schemas.microsoft.com/office/drawing/2014/main" val="656854734"/>
                    </a:ext>
                  </a:extLst>
                </a:gridCol>
                <a:gridCol w="1179517">
                  <a:extLst>
                    <a:ext uri="{9D8B030D-6E8A-4147-A177-3AD203B41FA5}">
                      <a16:colId xmlns:a16="http://schemas.microsoft.com/office/drawing/2014/main" val="2814389612"/>
                    </a:ext>
                  </a:extLst>
                </a:gridCol>
                <a:gridCol w="1814640">
                  <a:extLst>
                    <a:ext uri="{9D8B030D-6E8A-4147-A177-3AD203B41FA5}">
                      <a16:colId xmlns:a16="http://schemas.microsoft.com/office/drawing/2014/main" val="11024790"/>
                    </a:ext>
                  </a:extLst>
                </a:gridCol>
                <a:gridCol w="2004858">
                  <a:extLst>
                    <a:ext uri="{9D8B030D-6E8A-4147-A177-3AD203B41FA5}">
                      <a16:colId xmlns:a16="http://schemas.microsoft.com/office/drawing/2014/main" val="169564627"/>
                    </a:ext>
                  </a:extLst>
                </a:gridCol>
                <a:gridCol w="2038356">
                  <a:extLst>
                    <a:ext uri="{9D8B030D-6E8A-4147-A177-3AD203B41FA5}">
                      <a16:colId xmlns:a16="http://schemas.microsoft.com/office/drawing/2014/main" val="3527558078"/>
                    </a:ext>
                  </a:extLst>
                </a:gridCol>
                <a:gridCol w="2021607">
                  <a:extLst>
                    <a:ext uri="{9D8B030D-6E8A-4147-A177-3AD203B41FA5}">
                      <a16:colId xmlns:a16="http://schemas.microsoft.com/office/drawing/2014/main" val="3442108300"/>
                    </a:ext>
                  </a:extLst>
                </a:gridCol>
                <a:gridCol w="2021607">
                  <a:extLst>
                    <a:ext uri="{9D8B030D-6E8A-4147-A177-3AD203B41FA5}">
                      <a16:colId xmlns:a16="http://schemas.microsoft.com/office/drawing/2014/main" val="467076570"/>
                    </a:ext>
                  </a:extLst>
                </a:gridCol>
              </a:tblGrid>
              <a:tr h="824933">
                <a:tc>
                  <a:txBody>
                    <a:bodyPr/>
                    <a:lstStyle/>
                    <a:p>
                      <a:pPr algn="ctr" fontAlgn="b"/>
                      <a:r>
                        <a:rPr lang="tr-TR" sz="1800" b="0" i="0" u="none" strike="noStrike" dirty="0">
                          <a:solidFill>
                            <a:srgbClr val="000000"/>
                          </a:solidFill>
                          <a:effectLst/>
                          <a:latin typeface="Calibri" panose="020F0502020204030204" pitchFamily="34" charset="0"/>
                        </a:rPr>
                        <a:t>Bölüm</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tr-TR" sz="1800" b="0" i="0" u="none" strike="noStrike" dirty="0">
                          <a:solidFill>
                            <a:srgbClr val="000000"/>
                          </a:solidFill>
                          <a:effectLst/>
                          <a:latin typeface="Calibri" panose="020F0502020204030204" pitchFamily="34" charset="0"/>
                        </a:rPr>
                        <a:t>Çalışma Alanı</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tr-TR" sz="1800" b="0" i="0" u="none" strike="noStrike" dirty="0">
                          <a:solidFill>
                            <a:srgbClr val="000000"/>
                          </a:solidFill>
                          <a:effectLst/>
                          <a:latin typeface="Calibri" panose="020F0502020204030204" pitchFamily="34" charset="0"/>
                        </a:rPr>
                        <a:t>ODTÜ</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Boğaziçi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Eskişehir Osmangazi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İstanbul Üniversitesi - Cerrahpaşa</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Van Yüzüncü Yıl Üniversitesi</a:t>
                      </a:r>
                    </a:p>
                  </a:txBody>
                  <a:tcPr marL="7620" marR="7620" marT="7620" marB="0" anchor="ctr"/>
                </a:tc>
                <a:tc>
                  <a:txBody>
                    <a:bodyPr/>
                    <a:lstStyle/>
                    <a:p>
                      <a:pPr algn="ctr" fontAlgn="ctr"/>
                      <a:r>
                        <a:rPr lang="tr-TR" sz="1800" b="0" i="0" u="none" strike="noStrike" dirty="0">
                          <a:solidFill>
                            <a:srgbClr val="000000"/>
                          </a:solidFill>
                          <a:effectLst/>
                          <a:latin typeface="Calibri" panose="020F0502020204030204" pitchFamily="34" charset="0"/>
                        </a:rPr>
                        <a:t>Nişantaşı Üniversitesi Ücretli</a:t>
                      </a:r>
                    </a:p>
                  </a:txBody>
                  <a:tcPr marL="7620" marR="7620" marT="7620" marB="0" anchor="ctr"/>
                </a:tc>
                <a:extLst>
                  <a:ext uri="{0D108BD9-81ED-4DB2-BD59-A6C34878D82A}">
                    <a16:rowId xmlns:a16="http://schemas.microsoft.com/office/drawing/2014/main" val="2637697391"/>
                  </a:ext>
                </a:extLst>
              </a:tr>
              <a:tr h="373282">
                <a:tc>
                  <a:txBody>
                    <a:bodyPr/>
                    <a:lstStyle/>
                    <a:p>
                      <a:pPr algn="ctr" fontAlgn="ctr"/>
                      <a:r>
                        <a:rPr lang="tr-TR" sz="1100" b="0" i="0" u="none" strike="noStrike" dirty="0">
                          <a:solidFill>
                            <a:srgbClr val="000000"/>
                          </a:solidFill>
                          <a:effectLst/>
                          <a:latin typeface="Calibri" panose="020F0502020204030204" pitchFamily="34" charset="0"/>
                        </a:rPr>
                        <a:t>Bilgisayar Mühendisliği (</a:t>
                      </a:r>
                      <a:r>
                        <a:rPr lang="tr-TR" sz="1100" b="0" i="0" u="none" strike="noStrike" dirty="0" err="1">
                          <a:solidFill>
                            <a:srgbClr val="000000"/>
                          </a:solidFill>
                          <a:effectLst/>
                          <a:latin typeface="Calibri" panose="020F0502020204030204" pitchFamily="34" charset="0"/>
                        </a:rPr>
                        <a:t>Computer</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Bilgisayar donanımı ve yazılımı tasarlar ve geliştirir. Mikroişlemciler, bilgisayar ağları ve işletim sistemleri üzerine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945 (%0.03)</a:t>
                      </a:r>
                    </a:p>
                  </a:txBody>
                  <a:tcPr marL="7620" marR="7620" marT="7620" marB="0" anchor="ctr">
                    <a:solidFill>
                      <a:schemeClr val="accent3"/>
                    </a:solidFill>
                  </a:tcPr>
                </a:tc>
                <a:tc>
                  <a:txBody>
                    <a:bodyPr/>
                    <a:lstStyle/>
                    <a:p>
                      <a:pPr algn="ctr" fontAlgn="ctr"/>
                      <a:r>
                        <a:rPr lang="tr-TR" sz="1100" b="0" i="0" u="none" strike="noStrike" dirty="0">
                          <a:solidFill>
                            <a:srgbClr val="000000"/>
                          </a:solidFill>
                          <a:effectLst/>
                          <a:latin typeface="Calibri" panose="020F0502020204030204" pitchFamily="34" charset="0"/>
                        </a:rPr>
                        <a:t>1.008 (%0.04)</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39.669 (%1.43)</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27.165 (%0.99)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228.458 (%8.29)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578174765"/>
                  </a:ext>
                </a:extLst>
              </a:tr>
              <a:tr h="373282">
                <a:tc>
                  <a:txBody>
                    <a:bodyPr/>
                    <a:lstStyle/>
                    <a:p>
                      <a:pPr algn="ctr" fontAlgn="ctr"/>
                      <a:r>
                        <a:rPr lang="tr-TR" sz="1100" b="0" i="0" u="none" strike="noStrike" dirty="0">
                          <a:solidFill>
                            <a:srgbClr val="000000"/>
                          </a:solidFill>
                          <a:effectLst/>
                          <a:latin typeface="Calibri" panose="020F0502020204030204" pitchFamily="34" charset="0"/>
                        </a:rPr>
                        <a:t>Makine Mühendisliği (</a:t>
                      </a:r>
                      <a:r>
                        <a:rPr lang="tr-TR" sz="1100" b="0" i="0" u="none" strike="noStrike" dirty="0" err="1">
                          <a:solidFill>
                            <a:srgbClr val="000000"/>
                          </a:solidFill>
                          <a:effectLst/>
                          <a:latin typeface="Calibri" panose="020F0502020204030204" pitchFamily="34" charset="0"/>
                        </a:rPr>
                        <a:t>Mechanical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Makineler, cihazlar ve motorlar tasarlar ve üretir. İmalat süreçleri, termodinamik ve mekanik sistemler üzerinde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3.659 (%0.13)</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3.771 (%0.14)</a:t>
                      </a:r>
                    </a:p>
                  </a:txBody>
                  <a:tcPr marL="7620" marR="7620" marT="7620" marB="0" anchor="ctr">
                    <a:solidFill>
                      <a:schemeClr val="accent3"/>
                    </a:solidFill>
                  </a:tcPr>
                </a:tc>
                <a:tc>
                  <a:txBody>
                    <a:bodyPr/>
                    <a:lstStyle/>
                    <a:p>
                      <a:pPr algn="ctr" fontAlgn="ctr"/>
                      <a:r>
                        <a:rPr lang="tr-TR" sz="1100" b="0" i="0" u="none" strike="noStrike" dirty="0">
                          <a:solidFill>
                            <a:srgbClr val="000000"/>
                          </a:solidFill>
                          <a:effectLst/>
                          <a:latin typeface="Calibri" panose="020F0502020204030204" pitchFamily="34" charset="0"/>
                        </a:rPr>
                        <a:t>79.599 (%2.89)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62.400 (%2.26)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949389703"/>
                  </a:ext>
                </a:extLst>
              </a:tr>
              <a:tr h="554768">
                <a:tc>
                  <a:txBody>
                    <a:bodyPr/>
                    <a:lstStyle/>
                    <a:p>
                      <a:pPr algn="ctr" fontAlgn="ctr"/>
                      <a:r>
                        <a:rPr lang="en-US" sz="1100" b="0" i="0" u="none" strike="noStrike">
                          <a:solidFill>
                            <a:srgbClr val="000000"/>
                          </a:solidFill>
                          <a:effectLst/>
                          <a:latin typeface="Calibri" panose="020F0502020204030204" pitchFamily="34" charset="0"/>
                        </a:rPr>
                        <a:t>Elektrik - Elektronik Mühendisliği (Electrical and Electronics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Elektrik, elektronik devreler, güç sistemleri ve elektrikli cihazlar üzerinde çalışır. Güç üretimi ve iletimi ile ilgilenir.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1.603 (%0.06)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1.858 (%0.07)</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52.381 (%1.90)</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52.062 (%1.89)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3049168341"/>
                  </a:ext>
                </a:extLst>
              </a:tr>
              <a:tr h="373282">
                <a:tc>
                  <a:txBody>
                    <a:bodyPr/>
                    <a:lstStyle/>
                    <a:p>
                      <a:pPr algn="ctr" fontAlgn="ctr"/>
                      <a:r>
                        <a:rPr lang="tr-TR" sz="1100" b="0" i="0" u="none" strike="noStrike" dirty="0">
                          <a:solidFill>
                            <a:srgbClr val="000000"/>
                          </a:solidFill>
                          <a:effectLst/>
                          <a:latin typeface="Calibri" panose="020F0502020204030204" pitchFamily="34" charset="0"/>
                        </a:rPr>
                        <a:t>İnşaat Mühendisliği </a:t>
                      </a:r>
                    </a:p>
                    <a:p>
                      <a:pPr algn="ctr" fontAlgn="ctr"/>
                      <a:r>
                        <a:rPr lang="tr-TR" sz="1100" b="0" i="0" u="none" strike="noStrike" dirty="0">
                          <a:solidFill>
                            <a:srgbClr val="000000"/>
                          </a:solidFill>
                          <a:effectLst/>
                          <a:latin typeface="Calibri" panose="020F0502020204030204" pitchFamily="34" charset="0"/>
                        </a:rPr>
                        <a:t>(</a:t>
                      </a:r>
                      <a:r>
                        <a:rPr lang="tr-TR" sz="1100" b="0" i="0" u="none" strike="noStrike" dirty="0" err="1">
                          <a:solidFill>
                            <a:srgbClr val="000000"/>
                          </a:solidFill>
                          <a:effectLst/>
                          <a:latin typeface="Calibri" panose="020F0502020204030204" pitchFamily="34" charset="0"/>
                        </a:rPr>
                        <a:t>Civil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Yapılar, yollar, köprüler ve altyapı sistemleri tasarlar ve inşa eder.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37.839 (%1.37)</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16.394 (%0.59)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183.214 (%6.65)</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129.623 (%4.70)</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296.361 (%10.76)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197.942 (%7.18)</a:t>
                      </a:r>
                    </a:p>
                  </a:txBody>
                  <a:tcPr marL="7620" marR="7620" marT="7620" marB="0" anchor="ctr"/>
                </a:tc>
                <a:extLst>
                  <a:ext uri="{0D108BD9-81ED-4DB2-BD59-A6C34878D82A}">
                    <a16:rowId xmlns:a16="http://schemas.microsoft.com/office/drawing/2014/main" val="2273108445"/>
                  </a:ext>
                </a:extLst>
              </a:tr>
              <a:tr h="565669">
                <a:tc>
                  <a:txBody>
                    <a:bodyPr/>
                    <a:lstStyle/>
                    <a:p>
                      <a:pPr algn="ctr" fontAlgn="ctr"/>
                      <a:r>
                        <a:rPr lang="tr-TR" sz="1100" b="0" i="0" u="none" strike="noStrike" dirty="0">
                          <a:solidFill>
                            <a:srgbClr val="000000"/>
                          </a:solidFill>
                          <a:effectLst/>
                          <a:latin typeface="Calibri" panose="020F0502020204030204" pitchFamily="34" charset="0"/>
                        </a:rPr>
                        <a:t>Kimya Mühendisliği </a:t>
                      </a:r>
                    </a:p>
                    <a:p>
                      <a:pPr algn="ctr" fontAlgn="ctr"/>
                      <a:r>
                        <a:rPr lang="tr-TR" sz="1100" b="0" i="0" u="none" strike="noStrike" dirty="0">
                          <a:solidFill>
                            <a:srgbClr val="000000"/>
                          </a:solidFill>
                          <a:effectLst/>
                          <a:latin typeface="Calibri" panose="020F0502020204030204" pitchFamily="34" charset="0"/>
                        </a:rPr>
                        <a:t>(</a:t>
                      </a:r>
                      <a:r>
                        <a:rPr lang="tr-TR" sz="1100" b="0" i="0" u="none" strike="noStrike" dirty="0" err="1">
                          <a:solidFill>
                            <a:srgbClr val="000000"/>
                          </a:solidFill>
                          <a:effectLst/>
                          <a:latin typeface="Calibri" panose="020F0502020204030204" pitchFamily="34" charset="0"/>
                        </a:rPr>
                        <a:t>Chemical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Kimyasal süreçlerle ilgili üretim ve dönüşüm süreçlerini yönetir.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9.610 (%0.35)</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6.399 (%0.23)</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87.919 (%3.19)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71.072 (%2.58)</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69484109"/>
                  </a:ext>
                </a:extLst>
              </a:tr>
              <a:tr h="695302">
                <a:tc>
                  <a:txBody>
                    <a:bodyPr/>
                    <a:lstStyle/>
                    <a:p>
                      <a:pPr algn="ctr" fontAlgn="ctr"/>
                      <a:r>
                        <a:rPr lang="tr-TR" sz="1100" b="0" i="0" u="none" strike="noStrike" dirty="0">
                          <a:solidFill>
                            <a:srgbClr val="000000"/>
                          </a:solidFill>
                          <a:effectLst/>
                          <a:latin typeface="Calibri" panose="020F0502020204030204" pitchFamily="34" charset="0"/>
                        </a:rPr>
                        <a:t>Endüstri Mühendisliği (</a:t>
                      </a:r>
                      <a:r>
                        <a:rPr lang="tr-TR" sz="1100" b="0" i="0" u="none" strike="noStrike" dirty="0" err="1">
                          <a:solidFill>
                            <a:srgbClr val="000000"/>
                          </a:solidFill>
                          <a:effectLst/>
                          <a:latin typeface="Calibri" panose="020F0502020204030204" pitchFamily="34" charset="0"/>
                        </a:rPr>
                        <a:t>Industrial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İş süreçlerinin verimliliğini artırmak için sistem ve süreçleri tasarlar ve iyileştirir. Kaynakların en etkin şekilde kullanılmasını sağlar.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2.408 (%0.09)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2.053 (%0.07)</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64.969 (%2.36)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46.955 (%1.70)</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726166156"/>
                  </a:ext>
                </a:extLst>
              </a:tr>
              <a:tr h="476102">
                <a:tc>
                  <a:txBody>
                    <a:bodyPr/>
                    <a:lstStyle/>
                    <a:p>
                      <a:pPr algn="ctr" fontAlgn="ctr"/>
                      <a:r>
                        <a:rPr lang="tr-TR" sz="1100" b="0" i="0" u="none" strike="noStrike" dirty="0">
                          <a:solidFill>
                            <a:srgbClr val="000000"/>
                          </a:solidFill>
                          <a:effectLst/>
                          <a:latin typeface="Calibri" panose="020F0502020204030204" pitchFamily="34" charset="0"/>
                        </a:rPr>
                        <a:t>Havacılık ve Uzay Mühendisliği (</a:t>
                      </a:r>
                      <a:r>
                        <a:rPr lang="tr-TR" sz="1100" b="0" i="0" u="none" strike="noStrike" dirty="0" err="1">
                          <a:solidFill>
                            <a:srgbClr val="000000"/>
                          </a:solidFill>
                          <a:effectLst/>
                          <a:latin typeface="Calibri" panose="020F0502020204030204" pitchFamily="34" charset="0"/>
                        </a:rPr>
                        <a:t>Aerospace</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Uçak, helikopter ve uzay araçlarını tasarlar ve geliştirir. Aerodinamik, uçuş mekaniği ve hava taşıtlarının performansını değerlendirir.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2.792 (%0.10)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2428848206"/>
                  </a:ext>
                </a:extLst>
              </a:tr>
              <a:tr h="939244">
                <a:tc>
                  <a:txBody>
                    <a:bodyPr/>
                    <a:lstStyle/>
                    <a:p>
                      <a:pPr algn="ctr" fontAlgn="ctr"/>
                      <a:r>
                        <a:rPr lang="tr-TR" sz="1100" b="0" i="0" u="none" strike="noStrike" dirty="0">
                          <a:solidFill>
                            <a:srgbClr val="000000"/>
                          </a:solidFill>
                          <a:effectLst/>
                          <a:latin typeface="Calibri" panose="020F0502020204030204" pitchFamily="34" charset="0"/>
                        </a:rPr>
                        <a:t>Çevre Mühendisliği (</a:t>
                      </a:r>
                      <a:r>
                        <a:rPr lang="tr-TR" sz="1100" b="0" i="0" u="none" strike="noStrike" dirty="0" err="1">
                          <a:solidFill>
                            <a:srgbClr val="000000"/>
                          </a:solidFill>
                          <a:effectLst/>
                          <a:latin typeface="Calibri" panose="020F0502020204030204" pitchFamily="34" charset="0"/>
                        </a:rPr>
                        <a:t>Environmental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Çevreyi koruma, kirlilik kontrolü ve atık yönetimi üzerine çalışır. Sürdürülebilir çevresel çözümler geliştirir.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44.960 (%1.63)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146.372 (%5.31)</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516574728"/>
                  </a:ext>
                </a:extLst>
              </a:tr>
              <a:tr h="1107767">
                <a:tc>
                  <a:txBody>
                    <a:bodyPr/>
                    <a:lstStyle/>
                    <a:p>
                      <a:pPr algn="ctr" fontAlgn="ctr"/>
                      <a:r>
                        <a:rPr lang="tr-TR" sz="1100" b="0" i="0" u="none" strike="noStrike" dirty="0">
                          <a:solidFill>
                            <a:srgbClr val="000000"/>
                          </a:solidFill>
                          <a:effectLst/>
                          <a:latin typeface="Calibri" panose="020F0502020204030204" pitchFamily="34" charset="0"/>
                        </a:rPr>
                        <a:t>Jeoloji Mühendisliği </a:t>
                      </a:r>
                    </a:p>
                    <a:p>
                      <a:pPr algn="ctr" fontAlgn="ctr"/>
                      <a:r>
                        <a:rPr lang="tr-TR" sz="1100" b="0" i="0" u="none" strike="noStrike" dirty="0">
                          <a:solidFill>
                            <a:srgbClr val="000000"/>
                          </a:solidFill>
                          <a:effectLst/>
                          <a:latin typeface="Calibri" panose="020F0502020204030204" pitchFamily="34" charset="0"/>
                        </a:rPr>
                        <a:t>(</a:t>
                      </a:r>
                      <a:r>
                        <a:rPr lang="tr-TR" sz="1100" b="0" i="0" u="none" strike="noStrike" dirty="0" err="1">
                          <a:solidFill>
                            <a:srgbClr val="000000"/>
                          </a:solidFill>
                          <a:effectLst/>
                          <a:latin typeface="Calibri" panose="020F0502020204030204" pitchFamily="34" charset="0"/>
                        </a:rPr>
                        <a:t>Geological</a:t>
                      </a:r>
                      <a:r>
                        <a:rPr lang="tr-TR" sz="1100" b="0" i="0" u="none" strike="noStrike" dirty="0">
                          <a:solidFill>
                            <a:srgbClr val="000000"/>
                          </a:solidFill>
                          <a:effectLst/>
                          <a:latin typeface="Calibri" panose="020F0502020204030204" pitchFamily="34" charset="0"/>
                        </a:rPr>
                        <a: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Yer kabuğundaki minerallerin ve kaynakların keşfi, çıkarılması ve çevresel etkilerini değerlendirir. Deprem ve toprak kayması gibi doğal olayları analiz eder.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53.956 (%1.96)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242.715 (%8.81)</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197647859"/>
                  </a:ext>
                </a:extLst>
              </a:tr>
              <a:tr h="1107767">
                <a:tc>
                  <a:txBody>
                    <a:bodyPr/>
                    <a:lstStyle/>
                    <a:p>
                      <a:pPr algn="ctr" fontAlgn="ctr"/>
                      <a:r>
                        <a:rPr lang="tr-TR" sz="1100" b="0" i="0" u="none" strike="noStrike" dirty="0">
                          <a:solidFill>
                            <a:srgbClr val="000000"/>
                          </a:solidFill>
                          <a:effectLst/>
                          <a:latin typeface="Calibri" panose="020F0502020204030204" pitchFamily="34" charset="0"/>
                        </a:rPr>
                        <a:t>İşletme Mühendisliği (Management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İşletme Mühendisliği, mevcut işletme sistemlerinin sorunlarını çözme, yeni sistemler tasarlama ve bu sistemleri mevcut yapılarla entegre etme üzerine uzmanlaşır.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154.705 (%5.61)</a:t>
                      </a:r>
                    </a:p>
                  </a:txBody>
                  <a:tcPr marL="7620" marR="7620" marT="7620" marB="0" anchor="ctr"/>
                </a:tc>
                <a:extLst>
                  <a:ext uri="{0D108BD9-81ED-4DB2-BD59-A6C34878D82A}">
                    <a16:rowId xmlns:a16="http://schemas.microsoft.com/office/drawing/2014/main" val="60000178"/>
                  </a:ext>
                </a:extLst>
              </a:tr>
            </a:tbl>
          </a:graphicData>
        </a:graphic>
      </p:graphicFrame>
      <p:sp>
        <p:nvSpPr>
          <p:cNvPr id="3" name="Başlık 1">
            <a:extLst>
              <a:ext uri="{FF2B5EF4-FFF2-40B4-BE49-F238E27FC236}">
                <a16:creationId xmlns:a16="http://schemas.microsoft.com/office/drawing/2014/main" id="{C290ED36-9074-5A1F-66F6-8826C91C58A7}"/>
              </a:ext>
            </a:extLst>
          </p:cNvPr>
          <p:cNvSpPr txBox="1">
            <a:spLocks/>
          </p:cNvSpPr>
          <p:nvPr/>
        </p:nvSpPr>
        <p:spPr>
          <a:xfrm>
            <a:off x="533396" y="9118598"/>
            <a:ext cx="16597178" cy="211167"/>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1100" dirty="0"/>
              <a:t>*Mühendislik bölümlerine sadece sıralaması ilk 300 binde olan sayısal öğrencileri tercih edebilir.</a:t>
            </a:r>
          </a:p>
        </p:txBody>
      </p:sp>
    </p:spTree>
    <p:extLst>
      <p:ext uri="{BB962C8B-B14F-4D97-AF65-F5344CB8AC3E}">
        <p14:creationId xmlns:p14="http://schemas.microsoft.com/office/powerpoint/2010/main" val="604459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D8B8-AFE8-9AD7-4ED4-F24A607C40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DF952-9D77-A190-BE39-734ED48E61AE}"/>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5778B614-326B-4F44-9892-3C626CF0311E}"/>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Popüler Plaza Kelimeleri</a:t>
            </a:r>
          </a:p>
        </p:txBody>
      </p:sp>
      <p:sp>
        <p:nvSpPr>
          <p:cNvPr id="5" name="Title 1">
            <a:extLst>
              <a:ext uri="{FF2B5EF4-FFF2-40B4-BE49-F238E27FC236}">
                <a16:creationId xmlns:a16="http://schemas.microsoft.com/office/drawing/2014/main" id="{1D3D6B1E-5325-4DC8-5701-4D52B3ECC541}"/>
              </a:ext>
            </a:extLst>
          </p:cNvPr>
          <p:cNvSpPr txBox="1">
            <a:spLocks/>
          </p:cNvSpPr>
          <p:nvPr/>
        </p:nvSpPr>
        <p:spPr>
          <a:xfrm>
            <a:off x="762000" y="1555965"/>
            <a:ext cx="54864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Modern iş dünyasında, plazalarda kullanılan dil, sadece iletişim için değil, aynı zamanda kurumsal kültürün ve profesyonel iş yapış biçimlerinin bir yansımasıdır. Genellikle İngilizce, uluslararası iş dünyasında en yaygın kullanılan dildir. Ancak, şirketin bulunduğu ülkeye ve sektöre göre, Türkçe, Fransızca ve Almanca gibi diller de aktif olarak kullanılabilir.</a:t>
            </a:r>
            <a:endParaRPr lang="tr-TR" dirty="0"/>
          </a:p>
        </p:txBody>
      </p:sp>
      <p:pic>
        <p:nvPicPr>
          <p:cNvPr id="55" name="Picture 54">
            <a:extLst>
              <a:ext uri="{FF2B5EF4-FFF2-40B4-BE49-F238E27FC236}">
                <a16:creationId xmlns:a16="http://schemas.microsoft.com/office/drawing/2014/main" id="{1CD2EF90-7232-E020-787B-89D5EEB53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0"/>
            <a:ext cx="10287000" cy="10287000"/>
          </a:xfrm>
          <a:prstGeom prst="rect">
            <a:avLst/>
          </a:prstGeom>
        </p:spPr>
      </p:pic>
    </p:spTree>
    <p:extLst>
      <p:ext uri="{BB962C8B-B14F-4D97-AF65-F5344CB8AC3E}">
        <p14:creationId xmlns:p14="http://schemas.microsoft.com/office/powerpoint/2010/main" val="36117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690905" y="2204863"/>
            <a:ext cx="1606802" cy="1193051"/>
          </a:xfrm>
          <a:custGeom>
            <a:avLst/>
            <a:gdLst/>
            <a:ahLst/>
            <a:cxnLst/>
            <a:rect l="l" t="t" r="r" b="b"/>
            <a:pathLst>
              <a:path w="1606802" h="1193051">
                <a:moveTo>
                  <a:pt x="0" y="0"/>
                </a:moveTo>
                <a:lnTo>
                  <a:pt x="1606803" y="0"/>
                </a:lnTo>
                <a:lnTo>
                  <a:pt x="1606803" y="1193051"/>
                </a:lnTo>
                <a:lnTo>
                  <a:pt x="0" y="119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1845274" y="5245923"/>
            <a:ext cx="1189594" cy="1501065"/>
          </a:xfrm>
          <a:custGeom>
            <a:avLst/>
            <a:gdLst/>
            <a:ahLst/>
            <a:cxnLst/>
            <a:rect l="l" t="t" r="r" b="b"/>
            <a:pathLst>
              <a:path w="1189594" h="1501065">
                <a:moveTo>
                  <a:pt x="0" y="0"/>
                </a:moveTo>
                <a:lnTo>
                  <a:pt x="1189595" y="0"/>
                </a:lnTo>
                <a:lnTo>
                  <a:pt x="1189595" y="1501065"/>
                </a:lnTo>
                <a:lnTo>
                  <a:pt x="0" y="1501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5229806" y="2901688"/>
            <a:ext cx="1113457" cy="1855762"/>
          </a:xfrm>
          <a:custGeom>
            <a:avLst/>
            <a:gdLst/>
            <a:ahLst/>
            <a:cxnLst/>
            <a:rect l="l" t="t" r="r" b="b"/>
            <a:pathLst>
              <a:path w="1113457" h="1855762">
                <a:moveTo>
                  <a:pt x="0" y="0"/>
                </a:moveTo>
                <a:lnTo>
                  <a:pt x="1113457" y="0"/>
                </a:lnTo>
                <a:lnTo>
                  <a:pt x="1113457" y="1855763"/>
                </a:lnTo>
                <a:lnTo>
                  <a:pt x="0" y="1855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838200" y="1323975"/>
            <a:ext cx="9906000" cy="7443015"/>
          </a:xfrm>
          <a:prstGeom prst="rect">
            <a:avLst/>
          </a:prstGeom>
        </p:spPr>
        <p:txBody>
          <a:bodyPr wrap="square" lIns="0" tIns="0" rIns="0" bIns="0" rtlCol="0" anchor="t">
            <a:spAutoFit/>
          </a:bodyPr>
          <a:lstStyle/>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Schedule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Zamanlamak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programlamak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Timeline:</a:t>
            </a:r>
            <a:r>
              <a:rPr lang="en-US" sz="2788" dirty="0">
                <a:solidFill>
                  <a:srgbClr val="1E2B51"/>
                </a:solidFill>
                <a:latin typeface="Proxima Nova"/>
                <a:ea typeface="Proxima Nova"/>
                <a:cs typeface="Proxima Nova"/>
                <a:sym typeface="Proxima Nova"/>
              </a:rPr>
              <a:t> Zaman </a:t>
            </a:r>
            <a:r>
              <a:rPr lang="en-US" sz="2788" dirty="0" err="1">
                <a:solidFill>
                  <a:srgbClr val="1E2B51"/>
                </a:solidFill>
                <a:latin typeface="Proxima Nova"/>
                <a:ea typeface="Proxima Nova"/>
                <a:cs typeface="Proxima Nova"/>
                <a:sym typeface="Proxima Nova"/>
              </a:rPr>
              <a:t>çizelgesi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zamanlama</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Road map: </a:t>
            </a:r>
            <a:r>
              <a:rPr lang="en-US" sz="2788" dirty="0" err="1">
                <a:solidFill>
                  <a:srgbClr val="1E2B51"/>
                </a:solidFill>
                <a:latin typeface="Proxima Nova"/>
                <a:ea typeface="Proxima Nova"/>
                <a:cs typeface="Proxima Nova"/>
                <a:sym typeface="Proxima Nova"/>
              </a:rPr>
              <a:t>Yol</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haritası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Deadline:</a:t>
            </a:r>
            <a:r>
              <a:rPr lang="en-US" sz="2788" dirty="0">
                <a:solidFill>
                  <a:srgbClr val="1E2B51"/>
                </a:solidFill>
                <a:latin typeface="Proxima Nova"/>
                <a:ea typeface="Proxima Nova"/>
                <a:cs typeface="Proxima Nova"/>
                <a:sym typeface="Proxima Nova"/>
              </a:rPr>
              <a:t> Bir </a:t>
            </a:r>
            <a:r>
              <a:rPr lang="en-US" sz="2788" dirty="0" err="1">
                <a:solidFill>
                  <a:srgbClr val="1E2B51"/>
                </a:solidFill>
                <a:latin typeface="Proxima Nova"/>
                <a:ea typeface="Proxima Nova"/>
                <a:cs typeface="Proxima Nova"/>
                <a:sym typeface="Proxima Nova"/>
              </a:rPr>
              <a:t>işin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tamamlanması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gereken</a:t>
            </a:r>
            <a:r>
              <a:rPr lang="en-US" sz="2788" dirty="0">
                <a:solidFill>
                  <a:srgbClr val="1E2B51"/>
                </a:solidFill>
                <a:latin typeface="Proxima Nova"/>
                <a:ea typeface="Proxima Nova"/>
                <a:cs typeface="Proxima Nova"/>
                <a:sym typeface="Proxima Nova"/>
              </a:rPr>
              <a:t> son </a:t>
            </a:r>
            <a:r>
              <a:rPr lang="en-US" sz="2788" dirty="0" err="1">
                <a:solidFill>
                  <a:srgbClr val="1E2B51"/>
                </a:solidFill>
                <a:latin typeface="Proxima Nova"/>
                <a:ea typeface="Proxima Nova"/>
                <a:cs typeface="Proxima Nova"/>
                <a:sym typeface="Proxima Nova"/>
              </a:rPr>
              <a:t>tarih</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Start </a:t>
            </a:r>
            <a:r>
              <a:rPr lang="en-US" sz="2788" b="1" dirty="0" err="1">
                <a:solidFill>
                  <a:srgbClr val="1E2B51"/>
                </a:solidFill>
                <a:latin typeface="Proxima Nova Bold"/>
                <a:ea typeface="Proxima Nova Bold"/>
                <a:cs typeface="Proxima Nova Bold"/>
                <a:sym typeface="Proxima Nova Bold"/>
              </a:rPr>
              <a:t>vermek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Kick-off meeting: </a:t>
            </a:r>
            <a:r>
              <a:rPr lang="en-US" sz="2788" dirty="0" err="1">
                <a:solidFill>
                  <a:srgbClr val="1E2B51"/>
                </a:solidFill>
                <a:latin typeface="Proxima Nova"/>
                <a:ea typeface="Proxima Nova"/>
                <a:cs typeface="Proxima Nova"/>
                <a:sym typeface="Proxima Nova"/>
              </a:rPr>
              <a:t>Projenin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başlangıç</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Wrap-up meeting:</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Kapanış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Milestone: </a:t>
            </a:r>
            <a:r>
              <a:rPr lang="en-US" sz="2788" dirty="0" err="1">
                <a:solidFill>
                  <a:srgbClr val="1E2B51"/>
                </a:solidFill>
                <a:latin typeface="Proxima Nova"/>
                <a:ea typeface="Proxima Nova"/>
                <a:cs typeface="Proxima Nova"/>
                <a:sym typeface="Proxima Nova"/>
              </a:rPr>
              <a:t>Kilometre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taşı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önemli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aşama</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Aksiyon</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Harekete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eylemde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bulunmak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Set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Ayarlamak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belirlemek</a:t>
            </a:r>
            <a:r>
              <a:rPr lang="en-US" sz="2788" dirty="0">
                <a:solidFill>
                  <a:srgbClr val="1E2B51"/>
                </a:solidFill>
                <a:latin typeface="Proxima Nova"/>
                <a:ea typeface="Proxima Nova"/>
                <a:cs typeface="Proxima Nova"/>
                <a:sym typeface="Proxima Nova"/>
              </a:rPr>
              <a:t>.</a:t>
            </a:r>
          </a:p>
        </p:txBody>
      </p:sp>
      <p:sp>
        <p:nvSpPr>
          <p:cNvPr id="9" name="Freeform 9"/>
          <p:cNvSpPr/>
          <p:nvPr/>
        </p:nvSpPr>
        <p:spPr>
          <a:xfrm>
            <a:off x="14887593" y="6015559"/>
            <a:ext cx="1257814" cy="1630878"/>
          </a:xfrm>
          <a:custGeom>
            <a:avLst/>
            <a:gdLst/>
            <a:ahLst/>
            <a:cxnLst/>
            <a:rect l="l" t="t" r="r" b="b"/>
            <a:pathLst>
              <a:path w="1257814" h="1630878">
                <a:moveTo>
                  <a:pt x="0" y="0"/>
                </a:moveTo>
                <a:lnTo>
                  <a:pt x="1257815" y="0"/>
                </a:lnTo>
                <a:lnTo>
                  <a:pt x="1257815" y="1630878"/>
                </a:lnTo>
                <a:lnTo>
                  <a:pt x="0" y="1630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Proje Yönetimi ve Planlama Terimleri</a:t>
            </a:r>
          </a:p>
        </p:txBody>
      </p:sp>
      <p:sp>
        <p:nvSpPr>
          <p:cNvPr id="12" name="TextBox 12"/>
          <p:cNvSpPr txBox="1"/>
          <p:nvPr/>
        </p:nvSpPr>
        <p:spPr>
          <a:xfrm>
            <a:off x="11430000" y="3581632"/>
            <a:ext cx="212861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Schedule etmek</a:t>
            </a:r>
          </a:p>
        </p:txBody>
      </p:sp>
      <p:sp>
        <p:nvSpPr>
          <p:cNvPr id="13" name="TextBox 13"/>
          <p:cNvSpPr txBox="1"/>
          <p:nvPr/>
        </p:nvSpPr>
        <p:spPr>
          <a:xfrm>
            <a:off x="14776901" y="4895215"/>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Milestone</a:t>
            </a:r>
          </a:p>
        </p:txBody>
      </p:sp>
      <p:sp>
        <p:nvSpPr>
          <p:cNvPr id="14" name="TextBox 14"/>
          <p:cNvSpPr txBox="1"/>
          <p:nvPr/>
        </p:nvSpPr>
        <p:spPr>
          <a:xfrm>
            <a:off x="11811164" y="6840069"/>
            <a:ext cx="1257813"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Deadline</a:t>
            </a:r>
          </a:p>
        </p:txBody>
      </p:sp>
      <p:sp>
        <p:nvSpPr>
          <p:cNvPr id="15" name="TextBox 15"/>
          <p:cNvSpPr txBox="1"/>
          <p:nvPr/>
        </p:nvSpPr>
        <p:spPr>
          <a:xfrm>
            <a:off x="14776901" y="7841959"/>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Roadmap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610834"/>
            <a:ext cx="9456316" cy="8195490"/>
          </a:xfrm>
          <a:prstGeom prst="rect">
            <a:avLst/>
          </a:prstGeom>
        </p:spPr>
        <p:txBody>
          <a:bodyPr lIns="0" tIns="0" rIns="0" bIns="0" rtlCol="0" anchor="t">
            <a:spAutoFit/>
          </a:bodyPr>
          <a:lstStyle/>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Brief almak/vermek: </a:t>
            </a:r>
            <a:r>
              <a:rPr lang="en-US" sz="2788">
                <a:solidFill>
                  <a:srgbClr val="1E2B51"/>
                </a:solidFill>
                <a:latin typeface="Proxima Nova"/>
                <a:ea typeface="Proxima Nova"/>
                <a:cs typeface="Proxima Nova"/>
                <a:sym typeface="Proxima Nova"/>
              </a:rPr>
              <a:t>Kısa ve öz bilgi almak veya vermek.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Feedback almak/vermek: </a:t>
            </a:r>
            <a:r>
              <a:rPr lang="en-US" sz="2788">
                <a:solidFill>
                  <a:srgbClr val="1E2B51"/>
                </a:solidFill>
                <a:latin typeface="Proxima Nova"/>
                <a:ea typeface="Proxima Nova"/>
                <a:cs typeface="Proxima Nova"/>
                <a:sym typeface="Proxima Nova"/>
              </a:rPr>
              <a:t>Geri bildirim almak veya vermek.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Confirm etmek: </a:t>
            </a:r>
            <a:r>
              <a:rPr lang="en-US" sz="2788">
                <a:solidFill>
                  <a:srgbClr val="1E2B51"/>
                </a:solidFill>
                <a:latin typeface="Proxima Nova"/>
                <a:ea typeface="Proxima Nova"/>
                <a:cs typeface="Proxima Nova"/>
                <a:sym typeface="Proxima Nova"/>
              </a:rPr>
              <a:t>Onaylamak.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Clarify etmek: </a:t>
            </a:r>
            <a:r>
              <a:rPr lang="en-US" sz="2788">
                <a:solidFill>
                  <a:srgbClr val="1E2B51"/>
                </a:solidFill>
                <a:latin typeface="Proxima Nova"/>
                <a:ea typeface="Proxima Nova"/>
                <a:cs typeface="Proxima Nova"/>
                <a:sym typeface="Proxima Nova"/>
              </a:rPr>
              <a:t>Bir konuyu açıklığa kavuşturmak.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Update etmek: </a:t>
            </a:r>
            <a:r>
              <a:rPr lang="en-US" sz="2788">
                <a:solidFill>
                  <a:srgbClr val="1E2B51"/>
                </a:solidFill>
                <a:latin typeface="Proxima Nova"/>
                <a:ea typeface="Proxima Nova"/>
                <a:cs typeface="Proxima Nova"/>
                <a:sym typeface="Proxima Nova"/>
              </a:rPr>
              <a:t>Güncellemek.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Share etmek: </a:t>
            </a:r>
            <a:r>
              <a:rPr lang="en-US" sz="2788">
                <a:solidFill>
                  <a:srgbClr val="1E2B51"/>
                </a:solidFill>
                <a:latin typeface="Proxima Nova"/>
                <a:ea typeface="Proxima Nova"/>
                <a:cs typeface="Proxima Nova"/>
                <a:sym typeface="Proxima Nova"/>
              </a:rPr>
              <a:t>Paylaşmak.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Forwardlamak:</a:t>
            </a:r>
            <a:r>
              <a:rPr lang="en-US" sz="2788">
                <a:solidFill>
                  <a:srgbClr val="1E2B51"/>
                </a:solidFill>
                <a:latin typeface="Proxima Nova"/>
                <a:ea typeface="Proxima Nova"/>
                <a:cs typeface="Proxima Nova"/>
                <a:sym typeface="Proxima Nova"/>
              </a:rPr>
              <a:t> E-postayı başkasına yönlendirmek.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CC’lemek:</a:t>
            </a:r>
            <a:r>
              <a:rPr lang="en-US" sz="2788">
                <a:solidFill>
                  <a:srgbClr val="1E2B51"/>
                </a:solidFill>
                <a:latin typeface="Proxima Nova"/>
                <a:ea typeface="Proxima Nova"/>
                <a:cs typeface="Proxima Nova"/>
                <a:sym typeface="Proxima Nova"/>
              </a:rPr>
              <a:t> E-postada birini bilgilendirme kısmına eklemek.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FYI:</a:t>
            </a:r>
            <a:r>
              <a:rPr lang="en-US" sz="2788">
                <a:solidFill>
                  <a:srgbClr val="1E2B51"/>
                </a:solidFill>
                <a:latin typeface="Proxima Nova"/>
                <a:ea typeface="Proxima Nova"/>
                <a:cs typeface="Proxima Nova"/>
                <a:sym typeface="Proxima Nova"/>
              </a:rPr>
              <a:t> “For Your Information” kısaltması, “bilginize” demek.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Attach etmek/Attachlemek: </a:t>
            </a:r>
            <a:r>
              <a:rPr lang="en-US" sz="2788">
                <a:solidFill>
                  <a:srgbClr val="1E2B51"/>
                </a:solidFill>
                <a:latin typeface="Proxima Nova"/>
                <a:ea typeface="Proxima Nova"/>
                <a:cs typeface="Proxima Nova"/>
                <a:sym typeface="Proxima Nova"/>
              </a:rPr>
              <a:t>E-postaya dosya eklemek.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6" name="Freeform 6"/>
          <p:cNvSpPr/>
          <p:nvPr/>
        </p:nvSpPr>
        <p:spPr>
          <a:xfrm>
            <a:off x="11937397" y="2117092"/>
            <a:ext cx="1304280" cy="1741943"/>
          </a:xfrm>
          <a:custGeom>
            <a:avLst/>
            <a:gdLst/>
            <a:ahLst/>
            <a:cxnLst/>
            <a:rect l="l" t="t" r="r" b="b"/>
            <a:pathLst>
              <a:path w="1304280" h="1741943">
                <a:moveTo>
                  <a:pt x="0" y="0"/>
                </a:moveTo>
                <a:lnTo>
                  <a:pt x="1304280" y="0"/>
                </a:lnTo>
                <a:lnTo>
                  <a:pt x="1304280" y="1741943"/>
                </a:lnTo>
                <a:lnTo>
                  <a:pt x="0" y="1741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08358" y="3429232"/>
            <a:ext cx="1525968" cy="1306610"/>
          </a:xfrm>
          <a:custGeom>
            <a:avLst/>
            <a:gdLst/>
            <a:ahLst/>
            <a:cxnLst/>
            <a:rect l="l" t="t" r="r" b="b"/>
            <a:pathLst>
              <a:path w="1525968" h="1306610">
                <a:moveTo>
                  <a:pt x="0" y="0"/>
                </a:moveTo>
                <a:lnTo>
                  <a:pt x="1525968" y="0"/>
                </a:lnTo>
                <a:lnTo>
                  <a:pt x="1525968" y="1306610"/>
                </a:lnTo>
                <a:lnTo>
                  <a:pt x="0" y="1306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814199" y="5565830"/>
            <a:ext cx="1427477" cy="1722446"/>
          </a:xfrm>
          <a:custGeom>
            <a:avLst/>
            <a:gdLst/>
            <a:ahLst/>
            <a:cxnLst/>
            <a:rect l="l" t="t" r="r" b="b"/>
            <a:pathLst>
              <a:path w="1427477" h="1722446">
                <a:moveTo>
                  <a:pt x="0" y="0"/>
                </a:moveTo>
                <a:lnTo>
                  <a:pt x="1427478" y="0"/>
                </a:lnTo>
                <a:lnTo>
                  <a:pt x="1427478" y="1722447"/>
                </a:lnTo>
                <a:lnTo>
                  <a:pt x="0" y="17224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71144" y="6277352"/>
            <a:ext cx="1393313" cy="1339322"/>
          </a:xfrm>
          <a:custGeom>
            <a:avLst/>
            <a:gdLst/>
            <a:ahLst/>
            <a:cxnLst/>
            <a:rect l="l" t="t" r="r" b="b"/>
            <a:pathLst>
              <a:path w="1393313" h="1339322">
                <a:moveTo>
                  <a:pt x="0" y="0"/>
                </a:moveTo>
                <a:lnTo>
                  <a:pt x="1393313" y="0"/>
                </a:lnTo>
                <a:lnTo>
                  <a:pt x="1393313" y="1339322"/>
                </a:lnTo>
                <a:lnTo>
                  <a:pt x="0" y="1339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9906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İletişim ve Geri Bildirim Terimleri</a:t>
            </a:r>
          </a:p>
          <a:p>
            <a:pPr algn="l">
              <a:lnSpc>
                <a:spcPts val="3960"/>
              </a:lnSpc>
            </a:pPr>
            <a:endParaRPr lang="en-US" sz="3300" b="1">
              <a:solidFill>
                <a:srgbClr val="0C1B3A"/>
              </a:solidFill>
              <a:latin typeface="Proxima Nova Bold"/>
              <a:ea typeface="Proxima Nova Bold"/>
              <a:cs typeface="Proxima Nova Bold"/>
              <a:sym typeface="Proxima Nova Bold"/>
            </a:endParaRPr>
          </a:p>
        </p:txBody>
      </p:sp>
      <p:sp>
        <p:nvSpPr>
          <p:cNvPr id="12" name="TextBox 12"/>
          <p:cNvSpPr txBox="1"/>
          <p:nvPr/>
        </p:nvSpPr>
        <p:spPr>
          <a:xfrm>
            <a:off x="11582380" y="4011435"/>
            <a:ext cx="2128614" cy="694164"/>
          </a:xfrm>
          <a:prstGeom prst="rect">
            <a:avLst/>
          </a:prstGeom>
        </p:spPr>
        <p:txBody>
          <a:bodyPr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Brief</a:t>
            </a:r>
            <a:r>
              <a:rPr lang="tr-TR" sz="2299" b="1" dirty="0">
                <a:solidFill>
                  <a:srgbClr val="0C1B3A"/>
                </a:solidFill>
                <a:latin typeface="Proxima Nova Bold"/>
                <a:ea typeface="Proxima Nova Bold"/>
                <a:cs typeface="Proxima Nova Bold"/>
                <a:sym typeface="Proxima Nova Bold"/>
              </a:rPr>
              <a:t> Almak/Vermek</a:t>
            </a:r>
            <a:endParaRPr lang="en-US" sz="2299" b="1" dirty="0">
              <a:solidFill>
                <a:srgbClr val="0C1B3A"/>
              </a:solidFill>
              <a:latin typeface="Proxima Nova Bold"/>
              <a:ea typeface="Proxima Nova Bold"/>
              <a:cs typeface="Proxima Nova Bold"/>
              <a:sym typeface="Proxima Nova Bold"/>
            </a:endParaRPr>
          </a:p>
        </p:txBody>
      </p:sp>
      <p:sp>
        <p:nvSpPr>
          <p:cNvPr id="13" name="TextBox 13"/>
          <p:cNvSpPr txBox="1"/>
          <p:nvPr/>
        </p:nvSpPr>
        <p:spPr>
          <a:xfrm>
            <a:off x="14552277" y="4928276"/>
            <a:ext cx="2028471" cy="335092"/>
          </a:xfrm>
          <a:prstGeom prst="rect">
            <a:avLst/>
          </a:prstGeom>
        </p:spPr>
        <p:txBody>
          <a:bodyPr wrap="square"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Forwardlamak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937397" y="7503562"/>
            <a:ext cx="1294387" cy="694164"/>
          </a:xfrm>
          <a:prstGeom prst="rect">
            <a:avLst/>
          </a:prstGeom>
        </p:spPr>
        <p:txBody>
          <a:bodyPr wrap="square"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Attach</a:t>
            </a:r>
            <a:r>
              <a:rPr lang="tr-TR" sz="2299" b="1" dirty="0">
                <a:solidFill>
                  <a:srgbClr val="0C1B3A"/>
                </a:solidFill>
                <a:latin typeface="Proxima Nova Bold"/>
                <a:ea typeface="Proxima Nova Bold"/>
                <a:cs typeface="Proxima Nova Bold"/>
                <a:sym typeface="Proxima Nova Bold"/>
              </a:rPr>
              <a:t> Etmek</a:t>
            </a:r>
            <a:endParaRPr lang="en-US" sz="2299" b="1" dirty="0">
              <a:solidFill>
                <a:srgbClr val="0C1B3A"/>
              </a:solidFill>
              <a:latin typeface="Proxima Nova Bold"/>
              <a:ea typeface="Proxima Nova Bold"/>
              <a:cs typeface="Proxima Nova Bold"/>
              <a:sym typeface="Proxima Nova Bold"/>
            </a:endParaRPr>
          </a:p>
        </p:txBody>
      </p:sp>
      <p:sp>
        <p:nvSpPr>
          <p:cNvPr id="15" name="TextBox 15"/>
          <p:cNvSpPr txBox="1"/>
          <p:nvPr/>
        </p:nvSpPr>
        <p:spPr>
          <a:xfrm>
            <a:off x="14808359" y="7846462"/>
            <a:ext cx="1337050" cy="694164"/>
          </a:xfrm>
          <a:prstGeom prst="rect">
            <a:avLst/>
          </a:prstGeom>
        </p:spPr>
        <p:txBody>
          <a:bodyPr wrap="square" lIns="0" tIns="0" rIns="0" bIns="0" rtlCol="0" anchor="t">
            <a:spAutoFit/>
          </a:bodyPr>
          <a:lstStyle/>
          <a:p>
            <a:pPr algn="ctr">
              <a:lnSpc>
                <a:spcPts val="2759"/>
              </a:lnSpc>
              <a:spcBef>
                <a:spcPct val="0"/>
              </a:spcBef>
            </a:pPr>
            <a:r>
              <a:rPr lang="tr-TR" sz="2299" b="1" dirty="0">
                <a:solidFill>
                  <a:srgbClr val="0C1B3A"/>
                </a:solidFill>
                <a:latin typeface="Proxima Nova Bold"/>
                <a:ea typeface="Proxima Nova Bold"/>
                <a:cs typeface="Proxima Nova Bold"/>
                <a:sym typeface="Proxima Nova Bold"/>
              </a:rPr>
              <a:t>Update Etmek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365679" y="2598777"/>
            <a:ext cx="2553119" cy="1193583"/>
          </a:xfrm>
          <a:custGeom>
            <a:avLst/>
            <a:gdLst/>
            <a:ahLst/>
            <a:cxnLst/>
            <a:rect l="l" t="t" r="r" b="b"/>
            <a:pathLst>
              <a:path w="2553119" h="1193583">
                <a:moveTo>
                  <a:pt x="0" y="0"/>
                </a:moveTo>
                <a:lnTo>
                  <a:pt x="2553119" y="0"/>
                </a:lnTo>
                <a:lnTo>
                  <a:pt x="2553119" y="1193583"/>
                </a:lnTo>
                <a:lnTo>
                  <a:pt x="0" y="1193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925693" y="3227477"/>
            <a:ext cx="1548866" cy="1548866"/>
          </a:xfrm>
          <a:custGeom>
            <a:avLst/>
            <a:gdLst/>
            <a:ahLst/>
            <a:cxnLst/>
            <a:rect l="l" t="t" r="r" b="b"/>
            <a:pathLst>
              <a:path w="1548866" h="1548866">
                <a:moveTo>
                  <a:pt x="0" y="0"/>
                </a:moveTo>
                <a:lnTo>
                  <a:pt x="1548866" y="0"/>
                </a:lnTo>
                <a:lnTo>
                  <a:pt x="1548866" y="1548866"/>
                </a:lnTo>
                <a:lnTo>
                  <a:pt x="0" y="1548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11296" y="5573535"/>
            <a:ext cx="1470782" cy="1685711"/>
          </a:xfrm>
          <a:custGeom>
            <a:avLst/>
            <a:gdLst/>
            <a:ahLst/>
            <a:cxnLst/>
            <a:rect l="l" t="t" r="r" b="b"/>
            <a:pathLst>
              <a:path w="1470782" h="1685711">
                <a:moveTo>
                  <a:pt x="0" y="0"/>
                </a:moveTo>
                <a:lnTo>
                  <a:pt x="1470782" y="0"/>
                </a:lnTo>
                <a:lnTo>
                  <a:pt x="1470782" y="1685710"/>
                </a:lnTo>
                <a:lnTo>
                  <a:pt x="0" y="1685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05220" y="6161318"/>
            <a:ext cx="1417196" cy="1513694"/>
          </a:xfrm>
          <a:custGeom>
            <a:avLst/>
            <a:gdLst/>
            <a:ahLst/>
            <a:cxnLst/>
            <a:rect l="l" t="t" r="r" b="b"/>
            <a:pathLst>
              <a:path w="1417196" h="1513694">
                <a:moveTo>
                  <a:pt x="0" y="0"/>
                </a:moveTo>
                <a:lnTo>
                  <a:pt x="1417196" y="0"/>
                </a:lnTo>
                <a:lnTo>
                  <a:pt x="1417196" y="1513694"/>
                </a:lnTo>
                <a:lnTo>
                  <a:pt x="0" y="1513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10834"/>
            <a:ext cx="10208493" cy="8195490"/>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Cross-check etmek:</a:t>
            </a:r>
            <a:r>
              <a:rPr lang="en-US" sz="2788">
                <a:solidFill>
                  <a:srgbClr val="1E2B51"/>
                </a:solidFill>
                <a:latin typeface="Proxima Nova"/>
                <a:ea typeface="Proxima Nova"/>
                <a:cs typeface="Proxima Nova"/>
                <a:sym typeface="Proxima Nova"/>
              </a:rPr>
              <a:t> Karşılaştırmalı kontrol yapmak.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Align olmak:</a:t>
            </a:r>
            <a:r>
              <a:rPr lang="en-US" sz="2788">
                <a:solidFill>
                  <a:srgbClr val="1E2B51"/>
                </a:solidFill>
                <a:latin typeface="Proxima Nova"/>
                <a:ea typeface="Proxima Nova"/>
                <a:cs typeface="Proxima Nova"/>
                <a:sym typeface="Proxima Nova"/>
              </a:rPr>
              <a:t> Aynı hedefe yönelik uyum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Team: </a:t>
            </a:r>
            <a:r>
              <a:rPr lang="en-US" sz="2788">
                <a:solidFill>
                  <a:srgbClr val="1E2B51"/>
                </a:solidFill>
                <a:latin typeface="Proxima Nova"/>
                <a:ea typeface="Proxima Nova"/>
                <a:cs typeface="Proxima Nova"/>
                <a:sym typeface="Proxima Nova"/>
              </a:rPr>
              <a:t>Ekip veya takım.</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Lead etmek:</a:t>
            </a:r>
            <a:r>
              <a:rPr lang="en-US" sz="2788">
                <a:solidFill>
                  <a:srgbClr val="1E2B51"/>
                </a:solidFill>
                <a:latin typeface="Proxima Nova"/>
                <a:ea typeface="Proxima Nova"/>
                <a:cs typeface="Proxima Nova"/>
                <a:sym typeface="Proxima Nova"/>
              </a:rPr>
              <a:t> Liderlik etmek veya bir projeyi yönetmek.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Brainstorm yapmak: </a:t>
            </a:r>
            <a:r>
              <a:rPr lang="en-US" sz="2788">
                <a:solidFill>
                  <a:srgbClr val="1E2B51"/>
                </a:solidFill>
                <a:latin typeface="Proxima Nova"/>
                <a:ea typeface="Proxima Nova"/>
                <a:cs typeface="Proxima Nova"/>
                <a:sym typeface="Proxima Nova"/>
              </a:rPr>
              <a:t>Fikir üretme oturumu yapmak.</a:t>
            </a:r>
          </a:p>
          <a:p>
            <a:pPr algn="l">
              <a:lnSpc>
                <a:spcPts val="5940"/>
              </a:lnSpc>
            </a:pPr>
            <a:r>
              <a:rPr lang="en-US" sz="2788" b="1">
                <a:solidFill>
                  <a:srgbClr val="1E2B51"/>
                </a:solidFill>
                <a:latin typeface="Proxima Nova Bold"/>
                <a:ea typeface="Proxima Nova Bold"/>
                <a:cs typeface="Proxima Nova Bold"/>
                <a:sym typeface="Proxima Nova Bold"/>
              </a:rPr>
              <a:t> • Focuslanmak: </a:t>
            </a:r>
            <a:r>
              <a:rPr lang="en-US" sz="2788">
                <a:solidFill>
                  <a:srgbClr val="1E2B51"/>
                </a:solidFill>
                <a:latin typeface="Proxima Nova"/>
                <a:ea typeface="Proxima Nova"/>
                <a:cs typeface="Proxima Nova"/>
                <a:sym typeface="Proxima Nova"/>
              </a:rPr>
              <a:t>Bir konuya odaklanmak.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Engage olmak: </a:t>
            </a:r>
            <a:r>
              <a:rPr lang="en-US" sz="2788">
                <a:solidFill>
                  <a:srgbClr val="1E2B51"/>
                </a:solidFill>
                <a:latin typeface="Proxima Nova"/>
                <a:ea typeface="Proxima Nova"/>
                <a:cs typeface="Proxima Nova"/>
                <a:sym typeface="Proxima Nova"/>
              </a:rPr>
              <a:t>Dahil olmak veya katılım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Assign etmek: </a:t>
            </a:r>
            <a:r>
              <a:rPr lang="en-US" sz="2788">
                <a:solidFill>
                  <a:srgbClr val="1E2B51"/>
                </a:solidFill>
                <a:latin typeface="Proxima Nova"/>
                <a:ea typeface="Proxima Nova"/>
                <a:cs typeface="Proxima Nova"/>
                <a:sym typeface="Proxima Nova"/>
              </a:rPr>
              <a:t>Bir görevi birine atamak.</a:t>
            </a:r>
          </a:p>
          <a:p>
            <a:pPr algn="l">
              <a:lnSpc>
                <a:spcPts val="5940"/>
              </a:lnSpc>
            </a:pPr>
            <a:r>
              <a:rPr lang="en-US" sz="2788" b="1">
                <a:solidFill>
                  <a:srgbClr val="1E2B51"/>
                </a:solidFill>
                <a:latin typeface="Proxima Nova Bold"/>
                <a:ea typeface="Proxima Nova Bold"/>
                <a:cs typeface="Proxima Nova Bold"/>
                <a:sym typeface="Proxima Nova Bold"/>
              </a:rPr>
              <a:t> • Delegate etmek:</a:t>
            </a:r>
            <a:r>
              <a:rPr lang="en-US" sz="2788">
                <a:solidFill>
                  <a:srgbClr val="1E2B51"/>
                </a:solidFill>
                <a:latin typeface="Proxima Nova"/>
                <a:ea typeface="Proxima Nova"/>
                <a:cs typeface="Proxima Nova"/>
                <a:sym typeface="Proxima Nova"/>
              </a:rPr>
              <a:t> Görev veya yetki devretmek.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Push etmek/Pushlamak: </a:t>
            </a:r>
            <a:r>
              <a:rPr lang="en-US" sz="2788">
                <a:solidFill>
                  <a:srgbClr val="1E2B51"/>
                </a:solidFill>
                <a:latin typeface="Proxima Nova"/>
                <a:ea typeface="Proxima Nova"/>
                <a:cs typeface="Proxima Nova"/>
                <a:sym typeface="Proxima Nova"/>
              </a:rPr>
              <a:t>Süreci hızlandırmak için baskı yapmak.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Ekip Çalışması ve İşbirliği Terimleri</a:t>
            </a:r>
          </a:p>
        </p:txBody>
      </p:sp>
      <p:sp>
        <p:nvSpPr>
          <p:cNvPr id="12" name="TextBox 12"/>
          <p:cNvSpPr txBox="1"/>
          <p:nvPr/>
        </p:nvSpPr>
        <p:spPr>
          <a:xfrm>
            <a:off x="11827674" y="4011435"/>
            <a:ext cx="1548866" cy="342900"/>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Brainstorm</a:t>
            </a:r>
          </a:p>
        </p:txBody>
      </p:sp>
      <p:sp>
        <p:nvSpPr>
          <p:cNvPr id="13" name="TextBox 13"/>
          <p:cNvSpPr txBox="1"/>
          <p:nvPr/>
        </p:nvSpPr>
        <p:spPr>
          <a:xfrm>
            <a:off x="14577396" y="4888194"/>
            <a:ext cx="1800467"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Focuslanmak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Engage olmak</a:t>
            </a:r>
          </a:p>
        </p:txBody>
      </p:sp>
      <p:sp>
        <p:nvSpPr>
          <p:cNvPr id="15" name="TextBox 15"/>
          <p:cNvSpPr txBox="1"/>
          <p:nvPr/>
        </p:nvSpPr>
        <p:spPr>
          <a:xfrm>
            <a:off x="14731655" y="7846462"/>
            <a:ext cx="1564326"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Pushlamak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701868" y="2294087"/>
            <a:ext cx="1869250" cy="1469698"/>
          </a:xfrm>
          <a:custGeom>
            <a:avLst/>
            <a:gdLst/>
            <a:ahLst/>
            <a:cxnLst/>
            <a:rect l="l" t="t" r="r" b="b"/>
            <a:pathLst>
              <a:path w="1869250" h="1469698">
                <a:moveTo>
                  <a:pt x="0" y="0"/>
                </a:moveTo>
                <a:lnTo>
                  <a:pt x="1869250" y="0"/>
                </a:lnTo>
                <a:lnTo>
                  <a:pt x="1869250" y="1469698"/>
                </a:lnTo>
                <a:lnTo>
                  <a:pt x="0" y="1469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882229" y="3320434"/>
            <a:ext cx="1359545" cy="1382002"/>
          </a:xfrm>
          <a:custGeom>
            <a:avLst/>
            <a:gdLst/>
            <a:ahLst/>
            <a:cxnLst/>
            <a:rect l="l" t="t" r="r" b="b"/>
            <a:pathLst>
              <a:path w="1359545" h="1382002">
                <a:moveTo>
                  <a:pt x="0" y="0"/>
                </a:moveTo>
                <a:lnTo>
                  <a:pt x="1359545" y="0"/>
                </a:lnTo>
                <a:lnTo>
                  <a:pt x="1359545" y="1382002"/>
                </a:lnTo>
                <a:lnTo>
                  <a:pt x="0" y="138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25300" y="5827697"/>
            <a:ext cx="1442773" cy="1442773"/>
          </a:xfrm>
          <a:custGeom>
            <a:avLst/>
            <a:gdLst/>
            <a:ahLst/>
            <a:cxnLst/>
            <a:rect l="l" t="t" r="r" b="b"/>
            <a:pathLst>
              <a:path w="1442773" h="1442773">
                <a:moveTo>
                  <a:pt x="0" y="0"/>
                </a:moveTo>
                <a:lnTo>
                  <a:pt x="1442773" y="0"/>
                </a:lnTo>
                <a:lnTo>
                  <a:pt x="1442773" y="1442773"/>
                </a:lnTo>
                <a:lnTo>
                  <a:pt x="0" y="1442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73544" y="6972300"/>
            <a:ext cx="1280548" cy="1280548"/>
          </a:xfrm>
          <a:custGeom>
            <a:avLst/>
            <a:gdLst/>
            <a:ahLst/>
            <a:cxnLst/>
            <a:rect l="l" t="t" r="r" b="b"/>
            <a:pathLst>
              <a:path w="1280548" h="1280548">
                <a:moveTo>
                  <a:pt x="0" y="0"/>
                </a:moveTo>
                <a:lnTo>
                  <a:pt x="1280548" y="0"/>
                </a:lnTo>
                <a:lnTo>
                  <a:pt x="1280548" y="1280548"/>
                </a:lnTo>
                <a:lnTo>
                  <a:pt x="0" y="1280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05378"/>
            <a:ext cx="8599363" cy="6690540"/>
          </a:xfrm>
          <a:prstGeom prst="rect">
            <a:avLst/>
          </a:prstGeom>
        </p:spPr>
        <p:txBody>
          <a:bodyPr lIns="0" tIns="0" rIns="0" bIns="0" rtlCol="0" anchor="t">
            <a:spAutoFit/>
          </a:bodyPr>
          <a:lstStyle/>
          <a:p>
            <a:pPr algn="l">
              <a:lnSpc>
                <a:spcPts val="5940"/>
              </a:lnSpc>
            </a:pPr>
            <a:r>
              <a:rPr lang="en-US" sz="2788" b="1" dirty="0">
                <a:solidFill>
                  <a:srgbClr val="1E2B51"/>
                </a:solidFill>
                <a:latin typeface="Proxima Nova Bold"/>
                <a:ea typeface="Proxima Nova Bold"/>
                <a:cs typeface="Proxima Nova Bold"/>
                <a:sym typeface="Proxima Nova Bold"/>
              </a:rPr>
              <a:t> • Implement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Uygulamak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hayata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Optimize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En </a:t>
            </a:r>
            <a:r>
              <a:rPr lang="en-US" sz="2788" dirty="0" err="1">
                <a:solidFill>
                  <a:srgbClr val="1E2B51"/>
                </a:solidFill>
                <a:latin typeface="Proxima Nova"/>
                <a:ea typeface="Proxima Nova"/>
                <a:cs typeface="Proxima Nova"/>
                <a:sym typeface="Proxima Nova"/>
              </a:rPr>
              <a:t>uygun</a:t>
            </a:r>
            <a:r>
              <a:rPr lang="en-US" sz="2788" dirty="0">
                <a:solidFill>
                  <a:srgbClr val="1E2B51"/>
                </a:solidFill>
                <a:latin typeface="Proxima Nova"/>
                <a:ea typeface="Proxima Nova"/>
                <a:cs typeface="Proxima Nova"/>
                <a:sym typeface="Proxima Nova"/>
              </a:rPr>
              <a:t> </a:t>
            </a:r>
            <a:r>
              <a:rPr lang="tr-TR" sz="2788" dirty="0">
                <a:solidFill>
                  <a:srgbClr val="1E2B51"/>
                </a:solidFill>
                <a:latin typeface="Proxima Nova"/>
                <a:ea typeface="Proxima Nova"/>
                <a:cs typeface="Proxima Nova"/>
                <a:sym typeface="Proxima Nova"/>
              </a:rPr>
              <a:t>ve verimli </a:t>
            </a:r>
            <a:r>
              <a:rPr lang="en-US" sz="2788" dirty="0">
                <a:solidFill>
                  <a:srgbClr val="1E2B51"/>
                </a:solidFill>
                <a:latin typeface="Proxima Nova"/>
                <a:ea typeface="Proxima Nova"/>
                <a:cs typeface="Proxima Nova"/>
                <a:sym typeface="Proxima Nova"/>
              </a:rPr>
              <a:t>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Backup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Yedeklemek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Print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Belgenin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yazıcıdan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çıktısını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almak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a:t>
            </a:r>
            <a:r>
              <a:rPr lang="en-US" sz="2788" b="1" dirty="0" err="1">
                <a:solidFill>
                  <a:srgbClr val="1E2B51"/>
                </a:solidFill>
                <a:latin typeface="Proxima Nova Bold"/>
                <a:ea typeface="Proxima Nova Bold"/>
                <a:cs typeface="Proxima Nova Bold"/>
                <a:sym typeface="Proxima Nova Bold"/>
              </a:rPr>
              <a:t>Canlıya</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a:solidFill>
                  <a:srgbClr val="1E2B51"/>
                </a:solidFill>
                <a:latin typeface="Proxima Nova"/>
                <a:ea typeface="Proxima Nova"/>
                <a:cs typeface="Proxima Nova"/>
                <a:sym typeface="Proxima Nova"/>
              </a:rPr>
              <a:t>Bir </a:t>
            </a:r>
            <a:r>
              <a:rPr lang="en-US" sz="2788" dirty="0" err="1">
                <a:solidFill>
                  <a:srgbClr val="1E2B51"/>
                </a:solidFill>
                <a:latin typeface="Proxima Nova"/>
                <a:ea typeface="Proxima Nova"/>
                <a:cs typeface="Proxima Nova"/>
                <a:sym typeface="Proxima Nova"/>
              </a:rPr>
              <a:t>sistemi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aktif</a:t>
            </a:r>
            <a:r>
              <a:rPr lang="en-US" sz="2788" dirty="0">
                <a:solidFill>
                  <a:srgbClr val="1E2B51"/>
                </a:solidFill>
                <a:latin typeface="Proxima Nova"/>
                <a:ea typeface="Proxima Nova"/>
                <a:cs typeface="Proxima Nova"/>
                <a:sym typeface="Proxima Nova"/>
              </a:rPr>
              <a:t> 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Must: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Zorunluluk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ifade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Nice-to-have:</a:t>
            </a:r>
            <a:r>
              <a:rPr lang="en-US" sz="2788" dirty="0">
                <a:solidFill>
                  <a:srgbClr val="1E2B51"/>
                </a:solidFill>
                <a:latin typeface="Proxima Nova"/>
                <a:ea typeface="Proxima Nova"/>
                <a:cs typeface="Proxima Nova"/>
                <a:sym typeface="Proxima Nova"/>
              </a:rPr>
              <a:t> Olsa iyi </a:t>
            </a:r>
            <a:r>
              <a:rPr lang="en-US" sz="2788" dirty="0" err="1">
                <a:solidFill>
                  <a:srgbClr val="1E2B51"/>
                </a:solidFill>
                <a:latin typeface="Proxima Nova"/>
                <a:ea typeface="Proxima Nova"/>
                <a:cs typeface="Proxima Nova"/>
                <a:sym typeface="Proxima Nova"/>
              </a:rPr>
              <a:t>olur</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ancak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değil</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Know-how: </a:t>
            </a:r>
            <a:r>
              <a:rPr lang="en-US" sz="2788" dirty="0">
                <a:solidFill>
                  <a:srgbClr val="1E2B51"/>
                </a:solidFill>
                <a:latin typeface="Proxima Nova"/>
                <a:ea typeface="Proxima Nova"/>
                <a:cs typeface="Proxima Nova"/>
                <a:sym typeface="Proxima Nova"/>
              </a:rPr>
              <a:t>Bilgi </a:t>
            </a:r>
            <a:r>
              <a:rPr lang="en-US" sz="2788" dirty="0" err="1">
                <a:solidFill>
                  <a:srgbClr val="1E2B51"/>
                </a:solidFill>
                <a:latin typeface="Proxima Nova"/>
                <a:ea typeface="Proxima Nova"/>
                <a:cs typeface="Proxima Nova"/>
                <a:sym typeface="Proxima Nova"/>
              </a:rPr>
              <a:t>birikimi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tecrübe</a:t>
            </a:r>
            <a:r>
              <a:rPr lang="en-US" sz="2788" dirty="0">
                <a:solidFill>
                  <a:srgbClr val="1E2B51"/>
                </a:solidFill>
                <a:latin typeface="Proxima Nova"/>
                <a:ea typeface="Proxima Nova"/>
                <a:cs typeface="Proxima Nova"/>
                <a:sym typeface="Proxima Nova"/>
              </a:rPr>
              <a:t>.</a:t>
            </a:r>
          </a:p>
          <a:p>
            <a:pPr algn="l">
              <a:lnSpc>
                <a:spcPts val="5940"/>
              </a:lnSpc>
            </a:pPr>
            <a:endParaRPr lang="en-US" sz="2788" dirty="0">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Teknoloji ve Strateji Terimleri</a:t>
            </a:r>
          </a:p>
        </p:txBody>
      </p:sp>
      <p:sp>
        <p:nvSpPr>
          <p:cNvPr id="12" name="TextBox 12"/>
          <p:cNvSpPr txBox="1"/>
          <p:nvPr/>
        </p:nvSpPr>
        <p:spPr>
          <a:xfrm>
            <a:off x="11489511" y="4011435"/>
            <a:ext cx="2314352"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Implement etmek</a:t>
            </a:r>
          </a:p>
        </p:txBody>
      </p:sp>
      <p:sp>
        <p:nvSpPr>
          <p:cNvPr id="13" name="TextBox 13"/>
          <p:cNvSpPr txBox="1"/>
          <p:nvPr/>
        </p:nvSpPr>
        <p:spPr>
          <a:xfrm>
            <a:off x="14508081" y="4903023"/>
            <a:ext cx="2092151" cy="342900"/>
          </a:xfrm>
          <a:prstGeom prst="rect">
            <a:avLst/>
          </a:prstGeom>
        </p:spPr>
        <p:txBody>
          <a:bodyPr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Optimize </a:t>
            </a:r>
            <a:r>
              <a:rPr lang="en-US" sz="2299" b="1" dirty="0" err="1">
                <a:solidFill>
                  <a:srgbClr val="0C1B3A"/>
                </a:solidFill>
                <a:latin typeface="Proxima Nova Bold"/>
                <a:ea typeface="Proxima Nova Bold"/>
                <a:cs typeface="Proxima Nova Bold"/>
                <a:sym typeface="Proxima Nova Bold"/>
              </a:rPr>
              <a:t>etmek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9904" y="7503562"/>
            <a:ext cx="1864668"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Backup almak</a:t>
            </a:r>
          </a:p>
        </p:txBody>
      </p:sp>
      <p:sp>
        <p:nvSpPr>
          <p:cNvPr id="15" name="TextBox 15"/>
          <p:cNvSpPr txBox="1"/>
          <p:nvPr/>
        </p:nvSpPr>
        <p:spPr>
          <a:xfrm>
            <a:off x="15185466" y="8424298"/>
            <a:ext cx="65670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Must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517872"/>
            <a:ext cx="10172700" cy="6690540"/>
          </a:xfrm>
          <a:prstGeom prst="rect">
            <a:avLst/>
          </a:prstGeom>
        </p:spPr>
        <p:txBody>
          <a:bodyPr wrap="square" lIns="0" tIns="0" rIns="0" bIns="0" rtlCol="0" anchor="t">
            <a:spAutoFit/>
          </a:bodyPr>
          <a:lstStyle/>
          <a:p>
            <a:pPr algn="l">
              <a:lnSpc>
                <a:spcPts val="5940"/>
              </a:lnSpc>
            </a:pPr>
            <a:r>
              <a:rPr lang="en-US" sz="2788" b="1" dirty="0">
                <a:solidFill>
                  <a:srgbClr val="1E2B51"/>
                </a:solidFill>
                <a:latin typeface="Proxima Nova Bold"/>
                <a:ea typeface="Proxima Nova Bold"/>
                <a:cs typeface="Proxima Nova Bold"/>
                <a:sym typeface="Proxima Nova Bold"/>
              </a:rPr>
              <a:t> • Start-up: </a:t>
            </a:r>
            <a:r>
              <a:rPr lang="en-US" sz="2788" dirty="0">
                <a:solidFill>
                  <a:srgbClr val="1E2B51"/>
                </a:solidFill>
                <a:latin typeface="Proxima Nova"/>
                <a:ea typeface="Proxima Nova"/>
                <a:cs typeface="Proxima Nova"/>
                <a:sym typeface="Proxima Nova"/>
              </a:rPr>
              <a:t>Yeni </a:t>
            </a:r>
            <a:r>
              <a:rPr lang="en-US" sz="2788" dirty="0" err="1">
                <a:solidFill>
                  <a:srgbClr val="1E2B51"/>
                </a:solidFill>
                <a:latin typeface="Proxima Nova"/>
                <a:ea typeface="Proxima Nova"/>
                <a:cs typeface="Proxima Nova"/>
                <a:sym typeface="Proxima Nova"/>
              </a:rPr>
              <a:t>kurulmuş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hızlı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büyümeyi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hedefleyen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şirket</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Scale-up: </a:t>
            </a:r>
            <a:r>
              <a:rPr lang="en-US" sz="2788" dirty="0" err="1">
                <a:solidFill>
                  <a:srgbClr val="1E2B51"/>
                </a:solidFill>
                <a:latin typeface="Proxima Nova"/>
                <a:ea typeface="Proxima Nova"/>
                <a:cs typeface="Proxima Nova"/>
                <a:sym typeface="Proxima Nova"/>
              </a:rPr>
              <a:t>Büyüme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aşamasına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geçmiş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ölçek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büyüten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şirket</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Best practice: </a:t>
            </a:r>
            <a:r>
              <a:rPr lang="en-US" sz="2788" dirty="0">
                <a:solidFill>
                  <a:srgbClr val="1E2B51"/>
                </a:solidFill>
                <a:latin typeface="Proxima Nova"/>
                <a:ea typeface="Proxima Nova"/>
                <a:cs typeface="Proxima Nova"/>
                <a:sym typeface="Proxima Nova"/>
              </a:rPr>
              <a:t>En iyi </a:t>
            </a:r>
            <a:r>
              <a:rPr lang="en-US" sz="2788" dirty="0" err="1">
                <a:solidFill>
                  <a:srgbClr val="1E2B51"/>
                </a:solidFill>
                <a:latin typeface="Proxima Nova"/>
                <a:ea typeface="Proxima Nova"/>
                <a:cs typeface="Proxima Nova"/>
                <a:sym typeface="Proxima Nova"/>
              </a:rPr>
              <a:t>uygulama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örnekleri</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Outsource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Dış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kaynak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kullanmak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Negotiate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Müzakere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a:t>
            </a:r>
            <a:r>
              <a:rPr lang="en-US" sz="2788" b="1" dirty="0" err="1">
                <a:solidFill>
                  <a:srgbClr val="1E2B51"/>
                </a:solidFill>
                <a:latin typeface="Proxima Nova Bold"/>
                <a:ea typeface="Proxima Nova Bold"/>
                <a:cs typeface="Proxima Nova Bold"/>
                <a:sym typeface="Proxima Nova Bold"/>
              </a:rPr>
              <a:t>Targetlemek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Hedeflemek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Fix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b="1" dirty="0" err="1">
                <a:solidFill>
                  <a:srgbClr val="1E2B51"/>
                </a:solidFill>
                <a:latin typeface="Proxima Nova Bold"/>
                <a:ea typeface="Proxima Nova Bold"/>
                <a:cs typeface="Proxima Nova Bold"/>
                <a:sym typeface="Proxima Nova Bold"/>
              </a:rPr>
              <a:t>Fixlemek</a:t>
            </a:r>
            <a:r>
              <a:rPr lang="en-US" sz="2788" b="1" dirty="0">
                <a:solidFill>
                  <a:srgbClr val="1E2B51"/>
                </a:solidFill>
                <a:latin typeface="Proxima Nova Bold"/>
                <a:ea typeface="Proxima Nova Bold"/>
                <a:cs typeface="Proxima Nova Bold"/>
                <a:sym typeface="Proxima Nova Bold"/>
              </a:rPr>
              <a:t>: </a:t>
            </a:r>
            <a:r>
              <a:rPr lang="en-US" sz="2788" dirty="0">
                <a:solidFill>
                  <a:srgbClr val="1E2B51"/>
                </a:solidFill>
                <a:latin typeface="Proxima Nova"/>
                <a:ea typeface="Proxima Nova"/>
                <a:cs typeface="Proxima Nova"/>
                <a:sym typeface="Proxima Nova"/>
              </a:rPr>
              <a:t>Bir </a:t>
            </a:r>
            <a:r>
              <a:rPr lang="en-US" sz="2788" dirty="0" err="1">
                <a:solidFill>
                  <a:srgbClr val="1E2B51"/>
                </a:solidFill>
                <a:latin typeface="Proxima Nova"/>
                <a:ea typeface="Proxima Nova"/>
                <a:cs typeface="Proxima Nova"/>
                <a:sym typeface="Proxima Nova"/>
              </a:rPr>
              <a:t>sorunu</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çözmek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düzeltmek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Ignore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b="1" dirty="0" err="1">
                <a:solidFill>
                  <a:srgbClr val="1E2B51"/>
                </a:solidFill>
                <a:latin typeface="Proxima Nova Bold"/>
                <a:ea typeface="Proxima Nova Bold"/>
                <a:cs typeface="Proxima Nova Bold"/>
                <a:sym typeface="Proxima Nova Bold"/>
              </a:rPr>
              <a:t>Ignorelamak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Göz</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ardı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Follow-up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Takip</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izlemek</a:t>
            </a:r>
            <a:r>
              <a:rPr lang="en-US" sz="2788" dirty="0">
                <a:solidFill>
                  <a:srgbClr val="1E2B51"/>
                </a:solidFill>
                <a:latin typeface="Proxima Nova"/>
                <a:ea typeface="Proxima Nova"/>
                <a:cs typeface="Proxima Nova"/>
                <a:sym typeface="Proxima Nova"/>
              </a:rPr>
              <a:t>.</a:t>
            </a:r>
          </a:p>
        </p:txBody>
      </p:sp>
      <p:sp>
        <p:nvSpPr>
          <p:cNvPr id="6" name="Freeform 6"/>
          <p:cNvSpPr/>
          <p:nvPr/>
        </p:nvSpPr>
        <p:spPr>
          <a:xfrm>
            <a:off x="11880173" y="2267418"/>
            <a:ext cx="1496367" cy="1496367"/>
          </a:xfrm>
          <a:custGeom>
            <a:avLst/>
            <a:gdLst/>
            <a:ahLst/>
            <a:cxnLst/>
            <a:rect l="l" t="t" r="r" b="b"/>
            <a:pathLst>
              <a:path w="1496367" h="1496367">
                <a:moveTo>
                  <a:pt x="0" y="0"/>
                </a:moveTo>
                <a:lnTo>
                  <a:pt x="1496367" y="0"/>
                </a:lnTo>
                <a:lnTo>
                  <a:pt x="1496367" y="1496367"/>
                </a:lnTo>
                <a:lnTo>
                  <a:pt x="0" y="149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93589" y="3193394"/>
            <a:ext cx="1321135" cy="1636081"/>
          </a:xfrm>
          <a:custGeom>
            <a:avLst/>
            <a:gdLst/>
            <a:ahLst/>
            <a:cxnLst/>
            <a:rect l="l" t="t" r="r" b="b"/>
            <a:pathLst>
              <a:path w="1321135" h="1636081">
                <a:moveTo>
                  <a:pt x="0" y="0"/>
                </a:moveTo>
                <a:lnTo>
                  <a:pt x="1321136" y="0"/>
                </a:lnTo>
                <a:lnTo>
                  <a:pt x="1321136" y="1636081"/>
                </a:lnTo>
                <a:lnTo>
                  <a:pt x="0" y="16360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975919" y="6046638"/>
            <a:ext cx="1341535" cy="1307387"/>
          </a:xfrm>
          <a:custGeom>
            <a:avLst/>
            <a:gdLst/>
            <a:ahLst/>
            <a:cxnLst/>
            <a:rect l="l" t="t" r="r" b="b"/>
            <a:pathLst>
              <a:path w="1341535" h="1307387">
                <a:moveTo>
                  <a:pt x="0" y="0"/>
                </a:moveTo>
                <a:lnTo>
                  <a:pt x="1341535" y="0"/>
                </a:lnTo>
                <a:lnTo>
                  <a:pt x="1341535" y="1307387"/>
                </a:lnTo>
                <a:lnTo>
                  <a:pt x="0" y="1307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85863" y="6046638"/>
            <a:ext cx="1431158" cy="1640295"/>
          </a:xfrm>
          <a:custGeom>
            <a:avLst/>
            <a:gdLst/>
            <a:ahLst/>
            <a:cxnLst/>
            <a:rect l="l" t="t" r="r" b="b"/>
            <a:pathLst>
              <a:path w="1431158" h="1640295">
                <a:moveTo>
                  <a:pt x="0" y="0"/>
                </a:moveTo>
                <a:lnTo>
                  <a:pt x="1431157" y="0"/>
                </a:lnTo>
                <a:lnTo>
                  <a:pt x="1431157" y="1640295"/>
                </a:lnTo>
                <a:lnTo>
                  <a:pt x="0" y="16402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2114812" y="4011435"/>
            <a:ext cx="1063749"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Start-up</a:t>
            </a:r>
          </a:p>
        </p:txBody>
      </p:sp>
      <p:sp>
        <p:nvSpPr>
          <p:cNvPr id="13" name="TextBox 13"/>
          <p:cNvSpPr txBox="1"/>
          <p:nvPr/>
        </p:nvSpPr>
        <p:spPr>
          <a:xfrm>
            <a:off x="14554200" y="4903023"/>
            <a:ext cx="1876667" cy="335092"/>
          </a:xfrm>
          <a:prstGeom prst="rect">
            <a:avLst/>
          </a:prstGeom>
        </p:spPr>
        <p:txBody>
          <a:bodyPr wrap="square" lIns="0" tIns="0" rIns="0" bIns="0" rtlCol="0" anchor="t">
            <a:spAutoFit/>
          </a:bodyPr>
          <a:lstStyle/>
          <a:p>
            <a:pPr algn="ctr">
              <a:lnSpc>
                <a:spcPts val="2759"/>
              </a:lnSpc>
              <a:spcBef>
                <a:spcPct val="0"/>
              </a:spcBef>
            </a:pPr>
            <a:r>
              <a:rPr lang="tr-TR" sz="2299" b="1" dirty="0">
                <a:solidFill>
                  <a:srgbClr val="0C1B3A"/>
                </a:solidFill>
                <a:latin typeface="Proxima Nova Bold"/>
                <a:ea typeface="Proxima Nova Bold"/>
                <a:cs typeface="Proxima Nova Bold"/>
                <a:sym typeface="Proxima Nova Bold"/>
              </a:rPr>
              <a:t>Best </a:t>
            </a:r>
            <a:r>
              <a:rPr lang="tr-TR" sz="2299" b="1" dirty="0" err="1">
                <a:solidFill>
                  <a:srgbClr val="0C1B3A"/>
                </a:solidFill>
                <a:latin typeface="Proxima Nova Bold"/>
                <a:ea typeface="Proxima Nova Bold"/>
                <a:cs typeface="Proxima Nova Bold"/>
                <a:sym typeface="Proxima Nova Bold"/>
              </a:rPr>
              <a:t>practice</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Fixlemek</a:t>
            </a:r>
            <a:endParaRPr lang="en-US" sz="2299" b="1" dirty="0">
              <a:solidFill>
                <a:srgbClr val="0C1B3A"/>
              </a:solidFill>
              <a:latin typeface="Proxima Nova Bold"/>
              <a:ea typeface="Proxima Nova Bold"/>
              <a:cs typeface="Proxima Nova Bold"/>
              <a:sym typeface="Proxima Nova Bold"/>
            </a:endParaRPr>
          </a:p>
        </p:txBody>
      </p:sp>
      <p:sp>
        <p:nvSpPr>
          <p:cNvPr id="15" name="TextBox 15"/>
          <p:cNvSpPr txBox="1"/>
          <p:nvPr/>
        </p:nvSpPr>
        <p:spPr>
          <a:xfrm>
            <a:off x="14619226" y="7865512"/>
            <a:ext cx="1687574" cy="694164"/>
          </a:xfrm>
          <a:prstGeom prst="rect">
            <a:avLst/>
          </a:prstGeom>
        </p:spPr>
        <p:txBody>
          <a:bodyPr wrap="square"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Ignore</a:t>
            </a:r>
            <a:r>
              <a:rPr lang="tr-TR" sz="2299" b="1" dirty="0">
                <a:solidFill>
                  <a:srgbClr val="0C1B3A"/>
                </a:solidFill>
                <a:latin typeface="Proxima Nova Bold"/>
                <a:ea typeface="Proxima Nova Bold"/>
                <a:cs typeface="Proxima Nova Bold"/>
                <a:sym typeface="Proxima Nova Bold"/>
              </a:rPr>
              <a:t> etmek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828678" y="2231916"/>
            <a:ext cx="1627119" cy="1627119"/>
          </a:xfrm>
          <a:custGeom>
            <a:avLst/>
            <a:gdLst/>
            <a:ahLst/>
            <a:cxnLst/>
            <a:rect l="l" t="t" r="r" b="b"/>
            <a:pathLst>
              <a:path w="1627119" h="1627119">
                <a:moveTo>
                  <a:pt x="0" y="0"/>
                </a:moveTo>
                <a:lnTo>
                  <a:pt x="1627120" y="0"/>
                </a:lnTo>
                <a:lnTo>
                  <a:pt x="1627120" y="1627119"/>
                </a:lnTo>
                <a:lnTo>
                  <a:pt x="0" y="1627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744309" y="3169916"/>
            <a:ext cx="1621663" cy="1542607"/>
          </a:xfrm>
          <a:custGeom>
            <a:avLst/>
            <a:gdLst/>
            <a:ahLst/>
            <a:cxnLst/>
            <a:rect l="l" t="t" r="r" b="b"/>
            <a:pathLst>
              <a:path w="1621663" h="1542607">
                <a:moveTo>
                  <a:pt x="0" y="0"/>
                </a:moveTo>
                <a:lnTo>
                  <a:pt x="1621663" y="0"/>
                </a:lnTo>
                <a:lnTo>
                  <a:pt x="1621663" y="1542607"/>
                </a:lnTo>
                <a:lnTo>
                  <a:pt x="0" y="1542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544975" y="6046638"/>
            <a:ext cx="2194526" cy="1281055"/>
          </a:xfrm>
          <a:custGeom>
            <a:avLst/>
            <a:gdLst/>
            <a:ahLst/>
            <a:cxnLst/>
            <a:rect l="l" t="t" r="r" b="b"/>
            <a:pathLst>
              <a:path w="2194526" h="1281055">
                <a:moveTo>
                  <a:pt x="0" y="0"/>
                </a:moveTo>
                <a:lnTo>
                  <a:pt x="2194526" y="0"/>
                </a:lnTo>
                <a:lnTo>
                  <a:pt x="2194526" y="1281054"/>
                </a:lnTo>
                <a:lnTo>
                  <a:pt x="0" y="12810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1028700" y="1482346"/>
            <a:ext cx="9867900" cy="7443015"/>
          </a:xfrm>
          <a:prstGeom prst="rect">
            <a:avLst/>
          </a:prstGeom>
        </p:spPr>
        <p:txBody>
          <a:bodyPr wrap="square" lIns="0" tIns="0" rIns="0" bIns="0" rtlCol="0" anchor="t">
            <a:spAutoFit/>
          </a:bodyPr>
          <a:lstStyle/>
          <a:p>
            <a:pPr algn="l">
              <a:lnSpc>
                <a:spcPts val="5940"/>
              </a:lnSpc>
            </a:pPr>
            <a:r>
              <a:rPr lang="en-US" sz="2788" b="1" dirty="0">
                <a:solidFill>
                  <a:srgbClr val="1E2B51"/>
                </a:solidFill>
                <a:latin typeface="Proxima Nova Bold"/>
                <a:ea typeface="Proxima Nova Bold"/>
                <a:cs typeface="Proxima Nova Bold"/>
                <a:sym typeface="Proxima Nova Bold"/>
              </a:rPr>
              <a:t> • Budget: </a:t>
            </a:r>
            <a:r>
              <a:rPr lang="en-US" sz="2788" dirty="0" err="1">
                <a:solidFill>
                  <a:srgbClr val="1E2B51"/>
                </a:solidFill>
                <a:latin typeface="Proxima Nova"/>
                <a:ea typeface="Proxima Nova"/>
                <a:cs typeface="Proxima Nova"/>
                <a:sym typeface="Proxima Nova"/>
              </a:rPr>
              <a:t>Bütçe</a:t>
            </a:r>
            <a:endParaRPr lang="en-US" sz="2788" dirty="0">
              <a:solidFill>
                <a:srgbClr val="1E2B51"/>
              </a:solidFill>
              <a:latin typeface="Proxima Nova"/>
              <a:ea typeface="Proxima Nova"/>
              <a:cs typeface="Proxima Nova"/>
              <a:sym typeface="Proxima Nova"/>
            </a:endParaRPr>
          </a:p>
          <a:p>
            <a:pPr algn="l">
              <a:lnSpc>
                <a:spcPts val="5940"/>
              </a:lnSpc>
            </a:pPr>
            <a:r>
              <a:rPr lang="en-US" sz="2788" b="1" dirty="0">
                <a:solidFill>
                  <a:srgbClr val="1E2B51"/>
                </a:solidFill>
                <a:latin typeface="Proxima Nova Bold"/>
                <a:ea typeface="Proxima Nova Bold"/>
                <a:cs typeface="Proxima Nova Bold"/>
                <a:sym typeface="Proxima Nova Bold"/>
              </a:rPr>
              <a:t> • Charge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Masrafı</a:t>
            </a:r>
            <a:r>
              <a:rPr lang="en-US" sz="2788" dirty="0">
                <a:solidFill>
                  <a:srgbClr val="1E2B51"/>
                </a:solidFill>
                <a:latin typeface="Proxima Nova"/>
                <a:ea typeface="Proxima Nova"/>
                <a:cs typeface="Proxima Nova"/>
                <a:sym typeface="Proxima Nova"/>
              </a:rPr>
              <a:t> tahsil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yansıtmak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Cost-cutting: </a:t>
            </a:r>
            <a:r>
              <a:rPr lang="en-US" sz="2788" dirty="0" err="1">
                <a:solidFill>
                  <a:srgbClr val="1E2B51"/>
                </a:solidFill>
                <a:latin typeface="Proxima Nova"/>
                <a:ea typeface="Proxima Nova"/>
                <a:cs typeface="Proxima Nova"/>
                <a:sym typeface="Proxima Nova"/>
              </a:rPr>
              <a:t>Maliyetleri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düşürmek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Onboard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Yeni </a:t>
            </a:r>
            <a:r>
              <a:rPr lang="en-US" sz="2788" dirty="0" err="1">
                <a:solidFill>
                  <a:srgbClr val="1E2B51"/>
                </a:solidFill>
                <a:latin typeface="Proxima Nova"/>
                <a:ea typeface="Proxima Nova"/>
                <a:cs typeface="Proxima Nova"/>
                <a:sym typeface="Proxima Nova"/>
              </a:rPr>
              <a:t>çalışanı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işe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alıştırmak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Offboard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Çalışanın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işten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ayrılma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sürecini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yönetmek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Mobbing </a:t>
            </a:r>
            <a:r>
              <a:rPr lang="en-US" sz="2788" b="1" dirty="0" err="1">
                <a:solidFill>
                  <a:srgbClr val="1E2B51"/>
                </a:solidFill>
                <a:latin typeface="Proxima Nova Bold"/>
                <a:ea typeface="Proxima Nova Bold"/>
                <a:cs typeface="Proxima Nova Bold"/>
                <a:sym typeface="Proxima Nova Bold"/>
              </a:rPr>
              <a:t>yapmak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İş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yerinde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psikolojik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baskı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uygulamak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Promote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Terfi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ettirmek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tanıtımını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yapmak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Off day:</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Tatil</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günü</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Out of office: </a:t>
            </a:r>
            <a:r>
              <a:rPr lang="en-US" sz="2788" dirty="0" err="1">
                <a:solidFill>
                  <a:srgbClr val="1E2B51"/>
                </a:solidFill>
                <a:latin typeface="Proxima Nova"/>
                <a:ea typeface="Proxima Nova"/>
                <a:cs typeface="Proxima Nova"/>
                <a:sym typeface="Proxima Nova"/>
              </a:rPr>
              <a:t>Ofis</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dışında</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Overload </a:t>
            </a:r>
            <a:r>
              <a:rPr lang="en-US" sz="2788" b="1" dirty="0" err="1">
                <a:solidFill>
                  <a:srgbClr val="1E2B51"/>
                </a:solidFill>
                <a:latin typeface="Proxima Nova Bold"/>
                <a:ea typeface="Proxima Nova Bold"/>
                <a:cs typeface="Proxima Nova Bold"/>
                <a:sym typeface="Proxima Nova Bold"/>
              </a:rPr>
              <a:t>olmak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Aşırı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yükü</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altında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olmak</a:t>
            </a:r>
            <a:r>
              <a:rPr lang="en-US" sz="2788" dirty="0">
                <a:solidFill>
                  <a:srgbClr val="1E2B51"/>
                </a:solidFill>
                <a:latin typeface="Proxima Nova"/>
                <a:ea typeface="Proxima Nova"/>
                <a:cs typeface="Proxima Nova"/>
                <a:sym typeface="Proxima Nova"/>
              </a:rPr>
              <a:t>.</a:t>
            </a:r>
          </a:p>
        </p:txBody>
      </p:sp>
      <p:sp>
        <p:nvSpPr>
          <p:cNvPr id="9" name="Freeform 9"/>
          <p:cNvSpPr/>
          <p:nvPr/>
        </p:nvSpPr>
        <p:spPr>
          <a:xfrm>
            <a:off x="14834046" y="5877267"/>
            <a:ext cx="1359545" cy="1797745"/>
          </a:xfrm>
          <a:custGeom>
            <a:avLst/>
            <a:gdLst/>
            <a:ahLst/>
            <a:cxnLst/>
            <a:rect l="l" t="t" r="r" b="b"/>
            <a:pathLst>
              <a:path w="1359545" h="1797745">
                <a:moveTo>
                  <a:pt x="0" y="0"/>
                </a:moveTo>
                <a:lnTo>
                  <a:pt x="1359545" y="0"/>
                </a:lnTo>
                <a:lnTo>
                  <a:pt x="1359545" y="1797745"/>
                </a:lnTo>
                <a:lnTo>
                  <a:pt x="0" y="1797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1958402" y="3968737"/>
            <a:ext cx="1300398"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Budget</a:t>
            </a:r>
          </a:p>
        </p:txBody>
      </p:sp>
      <p:sp>
        <p:nvSpPr>
          <p:cNvPr id="13" name="TextBox 13"/>
          <p:cNvSpPr txBox="1"/>
          <p:nvPr/>
        </p:nvSpPr>
        <p:spPr>
          <a:xfrm>
            <a:off x="14744309" y="4903023"/>
            <a:ext cx="1619696"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Cost-cutting</a:t>
            </a:r>
          </a:p>
        </p:txBody>
      </p:sp>
      <p:sp>
        <p:nvSpPr>
          <p:cNvPr id="14" name="TextBox 14"/>
          <p:cNvSpPr txBox="1"/>
          <p:nvPr/>
        </p:nvSpPr>
        <p:spPr>
          <a:xfrm>
            <a:off x="11608590" y="7503562"/>
            <a:ext cx="2067297"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Onboard etmek</a:t>
            </a:r>
          </a:p>
        </p:txBody>
      </p:sp>
      <p:sp>
        <p:nvSpPr>
          <p:cNvPr id="15" name="TextBox 15"/>
          <p:cNvSpPr txBox="1"/>
          <p:nvPr/>
        </p:nvSpPr>
        <p:spPr>
          <a:xfrm>
            <a:off x="14468487" y="7865512"/>
            <a:ext cx="2090663"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Overload olmak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609600" y="2201669"/>
            <a:ext cx="6134100" cy="5411738"/>
          </a:xfrm>
          <a:prstGeom prst="rect">
            <a:avLst/>
          </a:prstGeom>
        </p:spPr>
        <p:txBody>
          <a:bodyPr wrap="square" lIns="0" tIns="0" rIns="0" bIns="0" rtlCol="0" anchor="t">
            <a:spAutoFit/>
          </a:bodyPr>
          <a:lstStyle/>
          <a:p>
            <a:r>
              <a:rPr lang="tr-TR" sz="3200" dirty="0"/>
              <a:t>Organizasyon Yapısı ve Şeması</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Holdinglerin genel yapıları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Günümüzde yaygın meslekler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Popüler mühendislikler</a:t>
            </a:r>
          </a:p>
          <a:p>
            <a:pPr>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Plazalarda kullanılan kelimeler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sym typeface="Now"/>
              </a:rPr>
              <a:t>Askerlik</a:t>
            </a:r>
            <a:endParaRPr lang="tr-TR" sz="3200" dirty="0">
              <a:solidFill>
                <a:srgbClr val="132052"/>
              </a:solidFill>
              <a:latin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65588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2" name="AutoShape 7">
            <a:extLst>
              <a:ext uri="{FF2B5EF4-FFF2-40B4-BE49-F238E27FC236}">
                <a16:creationId xmlns:a16="http://schemas.microsoft.com/office/drawing/2014/main" id="{80F5C9F8-4A87-F3D7-A763-F47F1E00FCB2}"/>
              </a:ext>
            </a:extLst>
          </p:cNvPr>
          <p:cNvSpPr/>
          <p:nvPr/>
        </p:nvSpPr>
        <p:spPr>
          <a:xfrm>
            <a:off x="65588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4" name="Freeform 12">
            <a:extLst>
              <a:ext uri="{FF2B5EF4-FFF2-40B4-BE49-F238E27FC236}">
                <a16:creationId xmlns:a16="http://schemas.microsoft.com/office/drawing/2014/main" id="{CCC4D538-08EC-B169-DD97-E5A1CAC0042C}"/>
              </a:ext>
            </a:extLst>
          </p:cNvPr>
          <p:cNvSpPr/>
          <p:nvPr/>
        </p:nvSpPr>
        <p:spPr>
          <a:xfrm>
            <a:off x="6172200" y="0"/>
            <a:ext cx="12115800"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17" name="AutoShape 5">
            <a:extLst>
              <a:ext uri="{FF2B5EF4-FFF2-40B4-BE49-F238E27FC236}">
                <a16:creationId xmlns:a16="http://schemas.microsoft.com/office/drawing/2014/main" id="{F3319670-3F19-C9AE-D4E2-FDA815ED3D8D}"/>
              </a:ext>
            </a:extLst>
          </p:cNvPr>
          <p:cNvSpPr/>
          <p:nvPr/>
        </p:nvSpPr>
        <p:spPr>
          <a:xfrm flipV="1">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8" name="AutoShape 7">
            <a:extLst>
              <a:ext uri="{FF2B5EF4-FFF2-40B4-BE49-F238E27FC236}">
                <a16:creationId xmlns:a16="http://schemas.microsoft.com/office/drawing/2014/main" id="{BCDFE43A-2181-15BF-E3F7-90FAD72EBD30}"/>
              </a:ext>
            </a:extLst>
          </p:cNvPr>
          <p:cNvSpPr/>
          <p:nvPr/>
        </p:nvSpPr>
        <p:spPr>
          <a:xfrm>
            <a:off x="655880" y="480796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9" name="AutoShape 7">
            <a:extLst>
              <a:ext uri="{FF2B5EF4-FFF2-40B4-BE49-F238E27FC236}">
                <a16:creationId xmlns:a16="http://schemas.microsoft.com/office/drawing/2014/main" id="{EC6A1BD3-64FE-5CF6-12F8-E967C6A7ABFA}"/>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0" name="AutoShape 7">
            <a:extLst>
              <a:ext uri="{FF2B5EF4-FFF2-40B4-BE49-F238E27FC236}">
                <a16:creationId xmlns:a16="http://schemas.microsoft.com/office/drawing/2014/main" id="{93CA5415-A381-A726-DB55-4726233ADEA3}"/>
              </a:ext>
            </a:extLst>
          </p:cNvPr>
          <p:cNvSpPr/>
          <p:nvPr/>
        </p:nvSpPr>
        <p:spPr>
          <a:xfrm>
            <a:off x="655880" y="77542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1" name="AutoShape 7">
            <a:extLst>
              <a:ext uri="{FF2B5EF4-FFF2-40B4-BE49-F238E27FC236}">
                <a16:creationId xmlns:a16="http://schemas.microsoft.com/office/drawing/2014/main" id="{142740CE-72B2-0EB0-A4F2-749FE813BE9F}"/>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2" name="AutoShape 7">
            <a:extLst>
              <a:ext uri="{FF2B5EF4-FFF2-40B4-BE49-F238E27FC236}">
                <a16:creationId xmlns:a16="http://schemas.microsoft.com/office/drawing/2014/main" id="{1406C74F-5245-BC36-B005-C4A5F8CB923C}"/>
              </a:ext>
            </a:extLst>
          </p:cNvPr>
          <p:cNvSpPr/>
          <p:nvPr/>
        </p:nvSpPr>
        <p:spPr>
          <a:xfrm>
            <a:off x="655880" y="8732263"/>
            <a:ext cx="3458920" cy="0"/>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91EA6473-141B-B747-6A8D-BA21A4F8CD63}"/>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Organizasyon Yapısı ve Şeması</a:t>
            </a:r>
          </a:p>
        </p:txBody>
      </p:sp>
      <p:sp>
        <p:nvSpPr>
          <p:cNvPr id="5" name="Title 1">
            <a:extLst>
              <a:ext uri="{FF2B5EF4-FFF2-40B4-BE49-F238E27FC236}">
                <a16:creationId xmlns:a16="http://schemas.microsoft.com/office/drawing/2014/main" id="{8723610C-0FBF-1F97-5534-934E6BD87587}"/>
              </a:ext>
            </a:extLst>
          </p:cNvPr>
          <p:cNvSpPr txBox="1">
            <a:spLocks/>
          </p:cNvSpPr>
          <p:nvPr/>
        </p:nvSpPr>
        <p:spPr>
          <a:xfrm>
            <a:off x="762000" y="2105193"/>
            <a:ext cx="57912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mn-lt"/>
              </a:rPr>
              <a:t>  </a:t>
            </a:r>
            <a:r>
              <a:rPr kumimoji="0" lang="tr-TR" altLang="tr-TR" sz="1800" b="0" i="0" u="none" strike="noStrike" cap="none" normalizeH="0" baseline="0" dirty="0">
                <a:ln>
                  <a:noFill/>
                </a:ln>
                <a:solidFill>
                  <a:schemeClr val="tx1"/>
                </a:solidFill>
                <a:effectLst/>
                <a:latin typeface="+mn-lt"/>
              </a:rPr>
              <a:t>Holdinglerin organizasyon yapıları ve şemaları, şirketin stratejik hedeflerine, faaliyet alanlarına ve büyüklüğüne göre değişiklik gösterebilir.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mn-lt"/>
              </a:rPr>
              <a:t>Ürün Bazlı Yapı: Her bir ürün veya hizmet kategorisi için ayrı bölümler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mn-lt"/>
              </a:rPr>
              <a:t>Pazar Bazlı Yapı: Belirli pazarlar veya müşteri segmentlerine odaklanan bölümlerin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mn-lt"/>
              </a:rPr>
              <a:t>Coğrafya Bazlı Yapı: Farklı bölgelerdeki operasyonları yönetmek için bölgesel yöneticiler ve ekiplerin kurulması.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mn-lt"/>
              </a:rPr>
              <a:t>Fonksiyon Bazlı Yapı: Üretim, pazarlama, finans gibi ana fonksiyonlara göre bölümler oluşturulması.</a:t>
            </a:r>
            <a:endParaRPr lang="tr-TR" dirty="0">
              <a:latin typeface="+mn-lt"/>
            </a:endParaRPr>
          </a:p>
        </p:txBody>
      </p:sp>
      <p:pic>
        <p:nvPicPr>
          <p:cNvPr id="7" name="Picture 6">
            <a:extLst>
              <a:ext uri="{FF2B5EF4-FFF2-40B4-BE49-F238E27FC236}">
                <a16:creationId xmlns:a16="http://schemas.microsoft.com/office/drawing/2014/main" id="{94D92472-3A44-5D90-CDD9-4CFF392E0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0"/>
            <a:ext cx="10287000" cy="10287000"/>
          </a:xfrm>
          <a:prstGeom prst="rect">
            <a:avLst/>
          </a:prstGeom>
        </p:spPr>
      </p:pic>
    </p:spTree>
    <p:extLst>
      <p:ext uri="{BB962C8B-B14F-4D97-AF65-F5344CB8AC3E}">
        <p14:creationId xmlns:p14="http://schemas.microsoft.com/office/powerpoint/2010/main" val="186704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6749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Örnek: Kazancı Holding ve Zorlu Holding</a:t>
            </a:r>
            <a:endParaRPr lang="tr-TR" dirty="0"/>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776426" y="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Kazancı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Kazancı Holding, geniş bir organizasyon yapısına sahip olup, enerji, doğalgaz, elektrik, jeneratör ve tarım-turizm sektörlerinde faaliyet gösteren farklı şirketleri bünyesinde barındırır. Holdingin yönetim kurulu en üst seviyede bulunur ve her alt şirkete bağlı icra kurulları, CEO'lar ve yönetim kadrolarıyla yönetilir. </a:t>
            </a:r>
          </a:p>
        </p:txBody>
      </p:sp>
      <p:sp>
        <p:nvSpPr>
          <p:cNvPr id="11" name="Title 1">
            <a:extLst>
              <a:ext uri="{FF2B5EF4-FFF2-40B4-BE49-F238E27FC236}">
                <a16:creationId xmlns:a16="http://schemas.microsoft.com/office/drawing/2014/main" id="{243A2CAB-C5D0-3331-C360-7ADF9321E863}"/>
              </a:ext>
            </a:extLst>
          </p:cNvPr>
          <p:cNvSpPr txBox="1">
            <a:spLocks/>
          </p:cNvSpPr>
          <p:nvPr/>
        </p:nvSpPr>
        <p:spPr>
          <a:xfrm>
            <a:off x="9753600" y="-19050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Zorlu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Zorlu Holding, teknoloji, tekstil, enerji ve madencilik gibi çeşitli sektörlerde faaliyet göstermektedir. Holding, her sektörde yer alan grup başkanları tarafından yönetilmekte ve tüm grup başkanları doğrudan CEO'ya rapor vermektedir.</a:t>
            </a:r>
          </a:p>
        </p:txBody>
      </p:sp>
      <p:pic>
        <p:nvPicPr>
          <p:cNvPr id="5" name="Picture 4">
            <a:extLst>
              <a:ext uri="{FF2B5EF4-FFF2-40B4-BE49-F238E27FC236}">
                <a16:creationId xmlns:a16="http://schemas.microsoft.com/office/drawing/2014/main" id="{E124133D-89E5-F642-82D7-6F0F0D6D1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713" y="5640328"/>
            <a:ext cx="4800600" cy="2700338"/>
          </a:xfrm>
          <a:prstGeom prst="rect">
            <a:avLst/>
          </a:prstGeom>
        </p:spPr>
      </p:pic>
      <p:pic>
        <p:nvPicPr>
          <p:cNvPr id="7" name="Picture 6">
            <a:extLst>
              <a:ext uri="{FF2B5EF4-FFF2-40B4-BE49-F238E27FC236}">
                <a16:creationId xmlns:a16="http://schemas.microsoft.com/office/drawing/2014/main" id="{EDACD8E0-DCCA-3903-3EAE-FA84B5645C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9400" y="4229100"/>
            <a:ext cx="5188813" cy="5188813"/>
          </a:xfrm>
          <a:prstGeom prst="rect">
            <a:avLst/>
          </a:prstGeom>
        </p:spPr>
      </p:pic>
    </p:spTree>
    <p:extLst>
      <p:ext uri="{BB962C8B-B14F-4D97-AF65-F5344CB8AC3E}">
        <p14:creationId xmlns:p14="http://schemas.microsoft.com/office/powerpoint/2010/main" val="414677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Organizasyon Şeması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2933700"/>
            <a:ext cx="4572000" cy="52578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Organizasyon şeması, bir şirketin yapısını ve hiyerarşisini gösteren görsel bir diyagramdır.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Raporlama ilişkilerini ve departmanlar arasındaki bağları gösterir.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Her pozisyonun sorumluluk alanlarını belirler ve kimin kime rapor verdiğini netleştirir.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Çalışanların görev dağılımını ve yönetim süreçlerini daha etkin hale getirir.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Şirket içindeki liderlik yapısını ve iş akışını anlamada önemli bir rehber görevi görür.</a:t>
            </a:r>
            <a:endParaRPr lang="tr-TR" dirty="0"/>
          </a:p>
        </p:txBody>
      </p:sp>
      <p:pic>
        <p:nvPicPr>
          <p:cNvPr id="10" name="Picture 9">
            <a:extLst>
              <a:ext uri="{FF2B5EF4-FFF2-40B4-BE49-F238E27FC236}">
                <a16:creationId xmlns:a16="http://schemas.microsoft.com/office/drawing/2014/main" id="{EFD93465-BFEA-7766-0A00-04554A9EF6AC}"/>
              </a:ext>
            </a:extLst>
          </p:cNvPr>
          <p:cNvPicPr>
            <a:picLocks noChangeAspect="1"/>
          </p:cNvPicPr>
          <p:nvPr/>
        </p:nvPicPr>
        <p:blipFill>
          <a:blip r:embed="rId2" cstate="print">
            <a:extLst>
              <a:ext uri="{28A0092B-C50C-407E-A947-70E740481C1C}">
                <a14:useLocalDpi xmlns:a14="http://schemas.microsoft.com/office/drawing/2010/main" val="0"/>
              </a:ext>
            </a:extLst>
          </a:blip>
          <a:srcRect l="16249" r="16251"/>
          <a:stretch/>
        </p:blipFill>
        <p:spPr>
          <a:xfrm>
            <a:off x="5943600" y="0"/>
            <a:ext cx="12344400" cy="10287000"/>
          </a:xfrm>
          <a:prstGeom prst="rect">
            <a:avLst/>
          </a:prstGeom>
        </p:spPr>
      </p:pic>
    </p:spTree>
    <p:extLst>
      <p:ext uri="{BB962C8B-B14F-4D97-AF65-F5344CB8AC3E}">
        <p14:creationId xmlns:p14="http://schemas.microsoft.com/office/powerpoint/2010/main" val="26383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2B8A8-2596-DE34-77DB-811A0B45FFA9}"/>
            </a:ext>
          </a:extLst>
        </p:cNvPr>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C1CEE95E-56A6-6958-F26E-53871B7599BD}"/>
              </a:ext>
            </a:extLst>
          </p:cNvPr>
          <p:cNvGraphicFramePr>
            <a:graphicFrameLocks noChangeAspect="1"/>
          </p:cNvGraphicFramePr>
          <p:nvPr>
            <p:custDataLst>
              <p:tags r:id="rId1"/>
            </p:custDataLst>
            <p:extLst>
              <p:ext uri="{D42A27DB-BD31-4B8C-83A1-F6EECF244321}">
                <p14:modId xmlns:p14="http://schemas.microsoft.com/office/powerpoint/2010/main" val="2719297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28" name="think-cell data - do not delete" hidden="1">
                        <a:extLst>
                          <a:ext uri="{FF2B5EF4-FFF2-40B4-BE49-F238E27FC236}">
                            <a16:creationId xmlns:a16="http://schemas.microsoft.com/office/drawing/2014/main" id="{9BF62CF3-C9F7-BEEB-C4C7-7E047AD78C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C64F9A00-126D-9231-2C7F-E74E0670AFA3}"/>
              </a:ext>
            </a:extLst>
          </p:cNvPr>
          <p:cNvSpPr>
            <a:spLocks noGrp="1"/>
          </p:cNvSpPr>
          <p:nvPr>
            <p:ph type="title"/>
          </p:nvPr>
        </p:nvSpPr>
        <p:spPr/>
        <p:txBody>
          <a:bodyPr vert="horz"/>
          <a:lstStyle/>
          <a:p>
            <a:r>
              <a:rPr lang="tr-TR" dirty="0"/>
              <a:t>C Seviyesindeki Yöneticilerin Görevleri</a:t>
            </a:r>
          </a:p>
        </p:txBody>
      </p:sp>
      <p:sp>
        <p:nvSpPr>
          <p:cNvPr id="8" name="Google Shape;135;p6">
            <a:extLst>
              <a:ext uri="{FF2B5EF4-FFF2-40B4-BE49-F238E27FC236}">
                <a16:creationId xmlns:a16="http://schemas.microsoft.com/office/drawing/2014/main" id="{79D296E3-A86D-66D1-2BD0-A4F217D5D649}"/>
              </a:ext>
            </a:extLst>
          </p:cNvPr>
          <p:cNvSpPr/>
          <p:nvPr/>
        </p:nvSpPr>
        <p:spPr>
          <a:xfrm>
            <a:off x="1444746" y="2083332"/>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genel stratejik yönünü belirlemek ve yönetmek, tüm operasyonlardan sorumlu olmak.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Üst yönetim ekibini yönlendirmek, kurumsal hedefleri belirlemek, hissedarlar ve yönetim kurulu ile iletişimde bulunmak.</a:t>
            </a:r>
            <a:endParaRPr dirty="0"/>
          </a:p>
        </p:txBody>
      </p:sp>
      <p:pic>
        <p:nvPicPr>
          <p:cNvPr id="23" name="Google Shape;138;p6" descr="Confused person">
            <a:extLst>
              <a:ext uri="{FF2B5EF4-FFF2-40B4-BE49-F238E27FC236}">
                <a16:creationId xmlns:a16="http://schemas.microsoft.com/office/drawing/2014/main" id="{EF8C7B0E-C2A4-117D-CFDA-8514E0DB7ACB}"/>
              </a:ext>
            </a:extLst>
          </p:cNvPr>
          <p:cNvPicPr preferRelativeResize="0"/>
          <p:nvPr/>
        </p:nvPicPr>
        <p:blipFill rotWithShape="1">
          <a:blip r:embed="rId5">
            <a:alphaModFix/>
          </a:blip>
          <a:srcRect/>
          <a:stretch/>
        </p:blipFill>
        <p:spPr>
          <a:xfrm>
            <a:off x="674790" y="2142588"/>
            <a:ext cx="540000" cy="540000"/>
          </a:xfrm>
          <a:prstGeom prst="rect">
            <a:avLst/>
          </a:prstGeom>
          <a:noFill/>
          <a:ln>
            <a:noFill/>
          </a:ln>
        </p:spPr>
      </p:pic>
      <p:pic>
        <p:nvPicPr>
          <p:cNvPr id="1052" name="Grafik 1051" descr="Ofis çalışanı">
            <a:extLst>
              <a:ext uri="{FF2B5EF4-FFF2-40B4-BE49-F238E27FC236}">
                <a16:creationId xmlns:a16="http://schemas.microsoft.com/office/drawing/2014/main" id="{D9DCA2F0-8275-AC63-EDE4-4ADB94F327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0736" y="3072001"/>
            <a:ext cx="540000" cy="540000"/>
          </a:xfrm>
          <a:prstGeom prst="rect">
            <a:avLst/>
          </a:prstGeom>
        </p:spPr>
      </p:pic>
      <p:grpSp>
        <p:nvGrpSpPr>
          <p:cNvPr id="3" name="Google Shape;141;p6">
            <a:extLst>
              <a:ext uri="{FF2B5EF4-FFF2-40B4-BE49-F238E27FC236}">
                <a16:creationId xmlns:a16="http://schemas.microsoft.com/office/drawing/2014/main" id="{41372B27-5311-D453-521A-451A4A98B3F5}"/>
              </a:ext>
            </a:extLst>
          </p:cNvPr>
          <p:cNvGrpSpPr/>
          <p:nvPr/>
        </p:nvGrpSpPr>
        <p:grpSpPr>
          <a:xfrm>
            <a:off x="9197429" y="2203792"/>
            <a:ext cx="1042080" cy="770316"/>
            <a:chOff x="3707321" y="4165255"/>
            <a:chExt cx="1042080" cy="770316"/>
          </a:xfrm>
        </p:grpSpPr>
        <p:sp>
          <p:nvSpPr>
            <p:cNvPr id="4" name="Google Shape;142;p6">
              <a:extLst>
                <a:ext uri="{FF2B5EF4-FFF2-40B4-BE49-F238E27FC236}">
                  <a16:creationId xmlns:a16="http://schemas.microsoft.com/office/drawing/2014/main" id="{B108D03C-A0AC-550D-CF49-11729C427EFB}"/>
                </a:ext>
              </a:extLst>
            </p:cNvPr>
            <p:cNvSpPr/>
            <p:nvPr/>
          </p:nvSpPr>
          <p:spPr>
            <a:xfrm>
              <a:off x="3707321" y="465847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Ofis</a:t>
              </a:r>
              <a:endParaRPr sz="1200" dirty="0"/>
            </a:p>
          </p:txBody>
        </p:sp>
        <p:pic>
          <p:nvPicPr>
            <p:cNvPr id="5" name="Google Shape;143;p6" descr="Meeting">
              <a:extLst>
                <a:ext uri="{FF2B5EF4-FFF2-40B4-BE49-F238E27FC236}">
                  <a16:creationId xmlns:a16="http://schemas.microsoft.com/office/drawing/2014/main" id="{10D347D6-0117-1E3C-3302-01ED7716A2C8}"/>
                </a:ext>
              </a:extLst>
            </p:cNvPr>
            <p:cNvPicPr preferRelativeResize="0"/>
            <p:nvPr/>
          </p:nvPicPr>
          <p:blipFill rotWithShape="1">
            <a:blip r:embed="rId8">
              <a:alphaModFix/>
            </a:blip>
            <a:srcRect/>
            <a:stretch/>
          </p:blipFill>
          <p:spPr>
            <a:xfrm>
              <a:off x="3967730" y="4165255"/>
              <a:ext cx="540000" cy="540000"/>
            </a:xfrm>
            <a:prstGeom prst="rect">
              <a:avLst/>
            </a:prstGeom>
            <a:noFill/>
            <a:ln>
              <a:noFill/>
            </a:ln>
          </p:spPr>
        </p:pic>
      </p:grpSp>
      <p:pic>
        <p:nvPicPr>
          <p:cNvPr id="46" name="Graphic 45" descr="Classroom">
            <a:extLst>
              <a:ext uri="{FF2B5EF4-FFF2-40B4-BE49-F238E27FC236}">
                <a16:creationId xmlns:a16="http://schemas.microsoft.com/office/drawing/2014/main" id="{F233B876-76D9-E4E4-A780-DE94243360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1783" y="5086409"/>
            <a:ext cx="546635" cy="546635"/>
          </a:xfrm>
          <a:prstGeom prst="rect">
            <a:avLst/>
          </a:prstGeom>
        </p:spPr>
      </p:pic>
      <p:pic>
        <p:nvPicPr>
          <p:cNvPr id="22" name="Grafik 49" descr="Sunu çubuk grafiği">
            <a:extLst>
              <a:ext uri="{FF2B5EF4-FFF2-40B4-BE49-F238E27FC236}">
                <a16:creationId xmlns:a16="http://schemas.microsoft.com/office/drawing/2014/main" id="{9F874DC0-A91D-77C1-DAB6-11753B875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007" y="4070114"/>
            <a:ext cx="537314" cy="537314"/>
          </a:xfrm>
          <a:prstGeom prst="rect">
            <a:avLst/>
          </a:prstGeom>
        </p:spPr>
      </p:pic>
      <p:pic>
        <p:nvPicPr>
          <p:cNvPr id="36" name="Grafik 63" descr="Tokalaşma">
            <a:extLst>
              <a:ext uri="{FF2B5EF4-FFF2-40B4-BE49-F238E27FC236}">
                <a16:creationId xmlns:a16="http://schemas.microsoft.com/office/drawing/2014/main" id="{670DC4D7-6D4E-03A2-2CFF-A129F8708D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51202" y="6134100"/>
            <a:ext cx="546636" cy="546636"/>
          </a:xfrm>
          <a:prstGeom prst="rect">
            <a:avLst/>
          </a:prstGeom>
        </p:spPr>
      </p:pic>
      <p:pic>
        <p:nvPicPr>
          <p:cNvPr id="62" name="Grafik 73" descr="İş Büyümesi">
            <a:extLst>
              <a:ext uri="{FF2B5EF4-FFF2-40B4-BE49-F238E27FC236}">
                <a16:creationId xmlns:a16="http://schemas.microsoft.com/office/drawing/2014/main" id="{572296F9-5E2E-A040-9DAA-02362E7062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9279" y="6095418"/>
            <a:ext cx="537313" cy="537313"/>
          </a:xfrm>
          <a:prstGeom prst="rect">
            <a:avLst/>
          </a:prstGeom>
        </p:spPr>
      </p:pic>
      <p:sp>
        <p:nvSpPr>
          <p:cNvPr id="1045" name="Google Shape;133;p6">
            <a:extLst>
              <a:ext uri="{FF2B5EF4-FFF2-40B4-BE49-F238E27FC236}">
                <a16:creationId xmlns:a16="http://schemas.microsoft.com/office/drawing/2014/main" id="{10D41AAD-01C2-A3D9-EADB-C13F80C982B2}"/>
              </a:ext>
            </a:extLst>
          </p:cNvPr>
          <p:cNvSpPr/>
          <p:nvPr/>
        </p:nvSpPr>
        <p:spPr>
          <a:xfrm>
            <a:off x="361440" y="2718009"/>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(Genel Müdür)</a:t>
            </a:r>
            <a:endParaRPr sz="1200" dirty="0"/>
          </a:p>
        </p:txBody>
      </p:sp>
      <p:sp>
        <p:nvSpPr>
          <p:cNvPr id="1049" name="Google Shape;135;p6">
            <a:extLst>
              <a:ext uri="{FF2B5EF4-FFF2-40B4-BE49-F238E27FC236}">
                <a16:creationId xmlns:a16="http://schemas.microsoft.com/office/drawing/2014/main" id="{5F7E9A04-3048-F288-663F-B9FCA2A60D7C}"/>
              </a:ext>
            </a:extLst>
          </p:cNvPr>
          <p:cNvSpPr/>
          <p:nvPr/>
        </p:nvSpPr>
        <p:spPr>
          <a:xfrm>
            <a:off x="1444746"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teknolojik stratejisini geliştirmek ve yönetmek.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Teknolojik inovasyonları takip etmek, ürün geliştirme süreçlerini yönetmek, teknoloji yatırımlarını planlamak.</a:t>
            </a:r>
            <a:endParaRPr dirty="0"/>
          </a:p>
        </p:txBody>
      </p:sp>
      <p:sp>
        <p:nvSpPr>
          <p:cNvPr id="1050" name="Google Shape;135;p6">
            <a:extLst>
              <a:ext uri="{FF2B5EF4-FFF2-40B4-BE49-F238E27FC236}">
                <a16:creationId xmlns:a16="http://schemas.microsoft.com/office/drawing/2014/main" id="{9C6F2541-9331-98D3-6381-0CE0D0E5C731}"/>
              </a:ext>
            </a:extLst>
          </p:cNvPr>
          <p:cNvSpPr/>
          <p:nvPr/>
        </p:nvSpPr>
        <p:spPr>
          <a:xfrm>
            <a:off x="1429867" y="410269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mali stratejisini yönetmek ve finansal performansını maksimize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Finansal raporlama, bütçeleme, hazine yönetimi, iç denetimi sağlamak, yatırım stratejisini belirlemek.</a:t>
            </a:r>
            <a:endParaRPr dirty="0"/>
          </a:p>
        </p:txBody>
      </p:sp>
      <p:sp>
        <p:nvSpPr>
          <p:cNvPr id="1051" name="Google Shape;135;p6">
            <a:extLst>
              <a:ext uri="{FF2B5EF4-FFF2-40B4-BE49-F238E27FC236}">
                <a16:creationId xmlns:a16="http://schemas.microsoft.com/office/drawing/2014/main" id="{6CC87635-859A-9FC4-18D4-07C75050F916}"/>
              </a:ext>
            </a:extLst>
          </p:cNvPr>
          <p:cNvSpPr/>
          <p:nvPr/>
        </p:nvSpPr>
        <p:spPr>
          <a:xfrm>
            <a:off x="1429867" y="5136064"/>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pazarlama stratejisini geliştirmek ve marka bilinirliğini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Dijital pazarlama, marka yönetimi, müşteri deneyimi, pazar araştırmaları ve ürün tanıtımı.</a:t>
            </a:r>
            <a:endParaRPr dirty="0"/>
          </a:p>
        </p:txBody>
      </p:sp>
      <p:sp>
        <p:nvSpPr>
          <p:cNvPr id="1053" name="Google Shape;135;p6">
            <a:extLst>
              <a:ext uri="{FF2B5EF4-FFF2-40B4-BE49-F238E27FC236}">
                <a16:creationId xmlns:a16="http://schemas.microsoft.com/office/drawing/2014/main" id="{3AFB1D69-97DC-2536-4175-68646F09A127}"/>
              </a:ext>
            </a:extLst>
          </p:cNvPr>
          <p:cNvSpPr/>
          <p:nvPr/>
        </p:nvSpPr>
        <p:spPr>
          <a:xfrm>
            <a:off x="1429867" y="6116009"/>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karşı karşıya olduğu riskleri yönetmek ve minimize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Risk analizleri yapmak, sigorta stratejileri geliştirmek, denetim süreçlerini yönetmek.</a:t>
            </a:r>
            <a:endParaRPr dirty="0"/>
          </a:p>
        </p:txBody>
      </p:sp>
      <p:sp>
        <p:nvSpPr>
          <p:cNvPr id="1054" name="Google Shape;135;p6">
            <a:extLst>
              <a:ext uri="{FF2B5EF4-FFF2-40B4-BE49-F238E27FC236}">
                <a16:creationId xmlns:a16="http://schemas.microsoft.com/office/drawing/2014/main" id="{03BEEEBE-6982-A691-EEF7-AC1FBFF2C85B}"/>
              </a:ext>
            </a:extLst>
          </p:cNvPr>
          <p:cNvSpPr/>
          <p:nvPr/>
        </p:nvSpPr>
        <p:spPr>
          <a:xfrm>
            <a:off x="1431946" y="7142528"/>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uzun vadeli stratejik planlamasını yapmak ve büyüme fırsatlarını değerlendirmek.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Kurumsal strateji geliştirme, iş geliştirme, yeni pazarlar ve ürün fırsatlarını araştırma.</a:t>
            </a:r>
            <a:endParaRPr dirty="0"/>
          </a:p>
        </p:txBody>
      </p:sp>
      <p:sp>
        <p:nvSpPr>
          <p:cNvPr id="1055" name="Google Shape;135;p6">
            <a:extLst>
              <a:ext uri="{FF2B5EF4-FFF2-40B4-BE49-F238E27FC236}">
                <a16:creationId xmlns:a16="http://schemas.microsoft.com/office/drawing/2014/main" id="{0FD910C8-A4A9-9740-010D-D66935EB5CA3}"/>
              </a:ext>
            </a:extLst>
          </p:cNvPr>
          <p:cNvSpPr/>
          <p:nvPr/>
        </p:nvSpPr>
        <p:spPr>
          <a:xfrm>
            <a:off x="10154859" y="2149020"/>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CEO’nun stratejik hedeflerine ulaşmasını desteklemek, iş akışını yönetmek, C-</a:t>
            </a:r>
            <a:r>
              <a:rPr lang="tr-TR" sz="1200" dirty="0" err="1">
                <a:solidFill>
                  <a:schemeClr val="dk1"/>
                </a:solidFill>
                <a:latin typeface="Calibri"/>
                <a:ea typeface="Calibri"/>
                <a:cs typeface="Calibri"/>
                <a:sym typeface="Calibri"/>
              </a:rPr>
              <a:t>level</a:t>
            </a:r>
            <a:r>
              <a:rPr lang="tr-TR" sz="1200" dirty="0">
                <a:solidFill>
                  <a:schemeClr val="dk1"/>
                </a:solidFill>
                <a:latin typeface="Calibri"/>
                <a:ea typeface="Calibri"/>
                <a:cs typeface="Calibri"/>
                <a:sym typeface="Calibri"/>
              </a:rPr>
              <a:t> yöneticiler ve direktörlerle etkili iletişimi sağlamak ve üst düzey karar alma süreçlerini kolaylaştırmak.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CEO’nun ajandasını ve toplantılarını yönetir, yazışma ve iletişim süreçlerini yürütür, gerekli analiz ve raporları hazırlayarak stratejik projelerin takibini yapar ve CEO'nun zamanını en verimli şekilde kullanmasını sağlar.</a:t>
            </a:r>
            <a:endParaRPr dirty="0"/>
          </a:p>
        </p:txBody>
      </p:sp>
      <p:sp>
        <p:nvSpPr>
          <p:cNvPr id="1056" name="Google Shape;135;p6">
            <a:extLst>
              <a:ext uri="{FF2B5EF4-FFF2-40B4-BE49-F238E27FC236}">
                <a16:creationId xmlns:a16="http://schemas.microsoft.com/office/drawing/2014/main" id="{A719A06E-EA43-3A4F-F63D-BA7337F6511A}"/>
              </a:ext>
            </a:extLst>
          </p:cNvPr>
          <p:cNvSpPr/>
          <p:nvPr/>
        </p:nvSpPr>
        <p:spPr>
          <a:xfrm>
            <a:off x="10173413"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günlük operasyonlarını yönetmek ve operasyonel verimliliği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Üretim, tedarik zinciri, lojistik gibi operasyonel süreçleri denetlemek ve optimize etmek.</a:t>
            </a:r>
            <a:endParaRPr dirty="0"/>
          </a:p>
        </p:txBody>
      </p:sp>
      <p:sp>
        <p:nvSpPr>
          <p:cNvPr id="1057" name="Google Shape;135;p6">
            <a:extLst>
              <a:ext uri="{FF2B5EF4-FFF2-40B4-BE49-F238E27FC236}">
                <a16:creationId xmlns:a16="http://schemas.microsoft.com/office/drawing/2014/main" id="{E724A7C3-C0D1-27AC-D276-AF52EECC69C0}"/>
              </a:ext>
            </a:extLst>
          </p:cNvPr>
          <p:cNvSpPr/>
          <p:nvPr/>
        </p:nvSpPr>
        <p:spPr>
          <a:xfrm>
            <a:off x="10173413" y="4102696"/>
            <a:ext cx="7315542" cy="879534"/>
          </a:xfrm>
          <a:prstGeom prst="rect">
            <a:avLst/>
          </a:prstGeom>
          <a:noFill/>
          <a:ln>
            <a:noFill/>
          </a:ln>
        </p:spPr>
        <p:txBody>
          <a:bodyPr spcFirstLastPara="1" wrap="square" lIns="91425" tIns="45700" rIns="91425" bIns="45700" anchor="ctr" anchorCtr="0">
            <a:noAutofit/>
          </a:bodyPr>
          <a:lstStyle/>
          <a:p>
            <a:pPr lvl="0">
              <a:lnSpc>
                <a:spcPct val="90000"/>
              </a:lnSpc>
            </a:pPr>
            <a:r>
              <a:rPr lang="tr-TR" sz="1200" b="1" dirty="0">
                <a:solidFill>
                  <a:schemeClr val="dk1"/>
                </a:solidFill>
                <a:latin typeface="Calibri"/>
                <a:ea typeface="Calibri"/>
                <a:cs typeface="Calibri"/>
                <a:sym typeface="Calibri"/>
              </a:rPr>
              <a:t>Amaç: </a:t>
            </a:r>
            <a:r>
              <a:rPr lang="tr-TR" sz="1200" dirty="0">
                <a:solidFill>
                  <a:schemeClr val="dk1"/>
                </a:solidFill>
                <a:ea typeface="Calibri"/>
                <a:cs typeface="Calibri"/>
                <a:sym typeface="Calibri"/>
              </a:rPr>
              <a:t>Şirketin bilgi teknolojileri altyapısını yönetmek ve dijital dönüşüm süreçlerini yönlendirmek.</a:t>
            </a:r>
          </a:p>
          <a:p>
            <a:pPr lvl="0">
              <a:lnSpc>
                <a:spcPct val="90000"/>
              </a:lnSpc>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IT sistemlerinin yönetimi, siber güvenlik yönetimi ve teknolojik iyileştirmeler sağlamak..</a:t>
            </a:r>
            <a:endParaRPr dirty="0"/>
          </a:p>
        </p:txBody>
      </p:sp>
      <p:sp>
        <p:nvSpPr>
          <p:cNvPr id="1058" name="Google Shape;135;p6">
            <a:extLst>
              <a:ext uri="{FF2B5EF4-FFF2-40B4-BE49-F238E27FC236}">
                <a16:creationId xmlns:a16="http://schemas.microsoft.com/office/drawing/2014/main" id="{1AFEF941-80DD-DDBB-EAEF-0007ACF95CFD}"/>
              </a:ext>
            </a:extLst>
          </p:cNvPr>
          <p:cNvSpPr/>
          <p:nvPr/>
        </p:nvSpPr>
        <p:spPr>
          <a:xfrm>
            <a:off x="10154859" y="509566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İnsan kaynakları stratejisini yönetmek ve çalışan memnuniyetini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İşe alım, yetenek yönetimi, çalışan gelişimi, performans değerlendirme ve organizasyonel gelişim..</a:t>
            </a:r>
            <a:endParaRPr dirty="0"/>
          </a:p>
        </p:txBody>
      </p:sp>
      <p:sp>
        <p:nvSpPr>
          <p:cNvPr id="1059" name="Google Shape;135;p6">
            <a:extLst>
              <a:ext uri="{FF2B5EF4-FFF2-40B4-BE49-F238E27FC236}">
                <a16:creationId xmlns:a16="http://schemas.microsoft.com/office/drawing/2014/main" id="{2F60FDF3-2142-96E0-2F2B-BBADD0C9FB71}"/>
              </a:ext>
            </a:extLst>
          </p:cNvPr>
          <p:cNvSpPr/>
          <p:nvPr/>
        </p:nvSpPr>
        <p:spPr>
          <a:xfrm>
            <a:off x="10173413" y="611131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yasal ve düzenleyici uyumluluğunu sağlamak.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İç denetim ve uyum süreçlerini yönetmek, etik kuralların uygulanmasını sağlamak.</a:t>
            </a:r>
            <a:endParaRPr dirty="0"/>
          </a:p>
        </p:txBody>
      </p:sp>
      <p:sp>
        <p:nvSpPr>
          <p:cNvPr id="1060" name="Google Shape;135;p6">
            <a:extLst>
              <a:ext uri="{FF2B5EF4-FFF2-40B4-BE49-F238E27FC236}">
                <a16:creationId xmlns:a16="http://schemas.microsoft.com/office/drawing/2014/main" id="{60A9E9CD-2792-413A-991F-369BF648F7BD}"/>
              </a:ext>
            </a:extLst>
          </p:cNvPr>
          <p:cNvSpPr/>
          <p:nvPr/>
        </p:nvSpPr>
        <p:spPr>
          <a:xfrm>
            <a:off x="10173413" y="7145227"/>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veri stratejisini yönetmek ve veriye dayalı kararlar almak için altyapı kurmak.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Veri analitiği, büyük veri yönetimi, yapay zeka ve makine öğrenmesi teknolojilerini entegre etmek, veri güvenliği ve veri tabanı yönetimi süreçlerini denetlemek.</a:t>
            </a:r>
            <a:endParaRPr dirty="0"/>
          </a:p>
        </p:txBody>
      </p:sp>
      <p:sp>
        <p:nvSpPr>
          <p:cNvPr id="1062" name="Google Shape;142;p6">
            <a:extLst>
              <a:ext uri="{FF2B5EF4-FFF2-40B4-BE49-F238E27FC236}">
                <a16:creationId xmlns:a16="http://schemas.microsoft.com/office/drawing/2014/main" id="{C092C963-280C-480B-655E-897289FED5A6}"/>
              </a:ext>
            </a:extLst>
          </p:cNvPr>
          <p:cNvSpPr/>
          <p:nvPr/>
        </p:nvSpPr>
        <p:spPr>
          <a:xfrm>
            <a:off x="9144453" y="362490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O</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Operasyon Genel Müdürü</a:t>
            </a:r>
            <a:r>
              <a:rPr lang="en-US" sz="1000" dirty="0">
                <a:solidFill>
                  <a:schemeClr val="dk1"/>
                </a:solidFill>
                <a:latin typeface="Calibri"/>
                <a:ea typeface="Calibri"/>
                <a:cs typeface="Calibri"/>
                <a:sym typeface="Calibri"/>
              </a:rPr>
              <a:t>)</a:t>
            </a:r>
            <a:endParaRPr sz="1200" dirty="0"/>
          </a:p>
        </p:txBody>
      </p:sp>
      <p:sp>
        <p:nvSpPr>
          <p:cNvPr id="1077" name="Google Shape;142;p6">
            <a:extLst>
              <a:ext uri="{FF2B5EF4-FFF2-40B4-BE49-F238E27FC236}">
                <a16:creationId xmlns:a16="http://schemas.microsoft.com/office/drawing/2014/main" id="{2AD9EF27-045F-F5A8-70D3-DB487A8F6417}"/>
              </a:ext>
            </a:extLst>
          </p:cNvPr>
          <p:cNvSpPr/>
          <p:nvPr/>
        </p:nvSpPr>
        <p:spPr>
          <a:xfrm>
            <a:off x="441069" y="3652769"/>
            <a:ext cx="104208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CTO (Teknoloji Genel Müdürü)</a:t>
            </a:r>
            <a:endParaRPr sz="1200" dirty="0"/>
          </a:p>
        </p:txBody>
      </p:sp>
      <p:sp>
        <p:nvSpPr>
          <p:cNvPr id="1080" name="Google Shape;142;p6">
            <a:extLst>
              <a:ext uri="{FF2B5EF4-FFF2-40B4-BE49-F238E27FC236}">
                <a16:creationId xmlns:a16="http://schemas.microsoft.com/office/drawing/2014/main" id="{AB40E61E-C404-157D-3AB5-FB73A1C0C671}"/>
              </a:ext>
            </a:extLst>
          </p:cNvPr>
          <p:cNvSpPr/>
          <p:nvPr/>
        </p:nvSpPr>
        <p:spPr>
          <a:xfrm>
            <a:off x="411061" y="4645508"/>
            <a:ext cx="109290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CFO (</a:t>
            </a:r>
            <a:r>
              <a:rPr lang="en-US" sz="1000" dirty="0" err="1">
                <a:solidFill>
                  <a:schemeClr val="dk1"/>
                </a:solidFill>
                <a:latin typeface="Calibri"/>
                <a:ea typeface="Calibri"/>
                <a:cs typeface="Calibri"/>
                <a:sym typeface="Calibri"/>
              </a:rPr>
              <a:t>Finan</a:t>
            </a:r>
            <a:r>
              <a:rPr lang="tr-TR" sz="1000" dirty="0">
                <a:solidFill>
                  <a:schemeClr val="dk1"/>
                </a:solidFill>
                <a:latin typeface="Calibri"/>
                <a:ea typeface="Calibri"/>
                <a:cs typeface="Calibri"/>
                <a:sym typeface="Calibri"/>
              </a:rPr>
              <a:t>s Genel Müdürü</a:t>
            </a:r>
            <a:r>
              <a:rPr lang="en-US" sz="1000" dirty="0">
                <a:solidFill>
                  <a:schemeClr val="dk1"/>
                </a:solidFill>
                <a:latin typeface="Calibri"/>
                <a:ea typeface="Calibri"/>
                <a:cs typeface="Calibri"/>
                <a:sym typeface="Calibri"/>
              </a:rPr>
              <a:t>)</a:t>
            </a:r>
            <a:endParaRPr lang="tr-TR" sz="1000" dirty="0">
              <a:solidFill>
                <a:schemeClr val="dk1"/>
              </a:solidFill>
              <a:latin typeface="Calibri"/>
              <a:ea typeface="Calibri"/>
              <a:cs typeface="Calibri"/>
              <a:sym typeface="Calibri"/>
            </a:endParaRPr>
          </a:p>
        </p:txBody>
      </p:sp>
      <p:sp>
        <p:nvSpPr>
          <p:cNvPr id="1083" name="Google Shape;142;p6">
            <a:extLst>
              <a:ext uri="{FF2B5EF4-FFF2-40B4-BE49-F238E27FC236}">
                <a16:creationId xmlns:a16="http://schemas.microsoft.com/office/drawing/2014/main" id="{B5F470D9-C165-181F-9F51-87BC515373FE}"/>
              </a:ext>
            </a:extLst>
          </p:cNvPr>
          <p:cNvSpPr/>
          <p:nvPr/>
        </p:nvSpPr>
        <p:spPr>
          <a:xfrm>
            <a:off x="466553" y="564778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CMO (Pazarlama Genel Müdürü)</a:t>
            </a:r>
            <a:endParaRPr sz="1200" dirty="0"/>
          </a:p>
        </p:txBody>
      </p:sp>
      <p:pic>
        <p:nvPicPr>
          <p:cNvPr id="1092" name="Graphic 1091" descr="Cloud Computing">
            <a:extLst>
              <a:ext uri="{FF2B5EF4-FFF2-40B4-BE49-F238E27FC236}">
                <a16:creationId xmlns:a16="http://schemas.microsoft.com/office/drawing/2014/main" id="{898A0353-32A9-985E-856D-8B94822616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4790" y="3068061"/>
            <a:ext cx="540000" cy="540000"/>
          </a:xfrm>
          <a:prstGeom prst="rect">
            <a:avLst/>
          </a:prstGeom>
        </p:spPr>
      </p:pic>
      <p:pic>
        <p:nvPicPr>
          <p:cNvPr id="1106" name="Graphic 1105" descr="Store">
            <a:extLst>
              <a:ext uri="{FF2B5EF4-FFF2-40B4-BE49-F238E27FC236}">
                <a16:creationId xmlns:a16="http://schemas.microsoft.com/office/drawing/2014/main" id="{92ECDBD9-642C-EC32-4D1E-B87C45D023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683845" y="5072399"/>
            <a:ext cx="537313" cy="537313"/>
          </a:xfrm>
          <a:prstGeom prst="rect">
            <a:avLst/>
          </a:prstGeom>
        </p:spPr>
      </p:pic>
      <p:pic>
        <p:nvPicPr>
          <p:cNvPr id="1112" name="Graphic 1111" descr="Database">
            <a:extLst>
              <a:ext uri="{FF2B5EF4-FFF2-40B4-BE49-F238E27FC236}">
                <a16:creationId xmlns:a16="http://schemas.microsoft.com/office/drawing/2014/main" id="{367B8A9A-EC54-3135-0685-0AC01C2C7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50612" y="7139266"/>
            <a:ext cx="547226" cy="547226"/>
          </a:xfrm>
          <a:prstGeom prst="rect">
            <a:avLst/>
          </a:prstGeom>
        </p:spPr>
      </p:pic>
      <p:sp>
        <p:nvSpPr>
          <p:cNvPr id="1120" name="Google Shape;142;p6">
            <a:extLst>
              <a:ext uri="{FF2B5EF4-FFF2-40B4-BE49-F238E27FC236}">
                <a16:creationId xmlns:a16="http://schemas.microsoft.com/office/drawing/2014/main" id="{77A2BFED-25B6-623A-E16A-62FAA70469FC}"/>
              </a:ext>
            </a:extLst>
          </p:cNvPr>
          <p:cNvSpPr/>
          <p:nvPr/>
        </p:nvSpPr>
        <p:spPr>
          <a:xfrm>
            <a:off x="9147218" y="46008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I</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Bilgi Teknolojileri Genel Müdürü</a:t>
            </a:r>
            <a:r>
              <a:rPr lang="en-US" sz="1000" dirty="0">
                <a:solidFill>
                  <a:schemeClr val="dk1"/>
                </a:solidFill>
                <a:latin typeface="Calibri"/>
                <a:ea typeface="Calibri"/>
                <a:cs typeface="Calibri"/>
                <a:sym typeface="Calibri"/>
              </a:rPr>
              <a:t>)</a:t>
            </a:r>
            <a:endParaRPr sz="1200" dirty="0"/>
          </a:p>
        </p:txBody>
      </p:sp>
      <p:pic>
        <p:nvPicPr>
          <p:cNvPr id="1122" name="Graphic 1121" descr="Internet">
            <a:extLst>
              <a:ext uri="{FF2B5EF4-FFF2-40B4-BE49-F238E27FC236}">
                <a16:creationId xmlns:a16="http://schemas.microsoft.com/office/drawing/2014/main" id="{98D5BDE0-824D-A713-1AF3-7DDAAE1716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2364" y="4083580"/>
            <a:ext cx="545474" cy="545474"/>
          </a:xfrm>
          <a:prstGeom prst="rect">
            <a:avLst/>
          </a:prstGeom>
        </p:spPr>
      </p:pic>
      <p:sp>
        <p:nvSpPr>
          <p:cNvPr id="1123" name="Google Shape;142;p6">
            <a:extLst>
              <a:ext uri="{FF2B5EF4-FFF2-40B4-BE49-F238E27FC236}">
                <a16:creationId xmlns:a16="http://schemas.microsoft.com/office/drawing/2014/main" id="{C158F95F-EFF5-ED98-65D1-881808F2059F}"/>
              </a:ext>
            </a:extLst>
          </p:cNvPr>
          <p:cNvSpPr/>
          <p:nvPr/>
        </p:nvSpPr>
        <p:spPr>
          <a:xfrm>
            <a:off x="9145267" y="56333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CHRO (İnsan </a:t>
            </a:r>
            <a:r>
              <a:rPr lang="en-US" sz="1000" dirty="0" err="1">
                <a:solidFill>
                  <a:schemeClr val="dk1"/>
                </a:solidFill>
                <a:latin typeface="Calibri"/>
                <a:ea typeface="Calibri"/>
                <a:cs typeface="Calibri"/>
                <a:sym typeface="Calibri"/>
              </a:rPr>
              <a:t>Kaynakları</a:t>
            </a:r>
            <a:r>
              <a:rPr lang="en-US" sz="1000" dirty="0">
                <a:solidFill>
                  <a:schemeClr val="dk1"/>
                </a:solidFill>
                <a:latin typeface="Calibri"/>
                <a:ea typeface="Calibri"/>
                <a:cs typeface="Calibri"/>
                <a:sym typeface="Calibri"/>
              </a:rPr>
              <a:t> </a:t>
            </a:r>
            <a:r>
              <a:rPr lang="tr-TR" sz="1000" dirty="0">
                <a:solidFill>
                  <a:schemeClr val="dk1"/>
                </a:solidFill>
                <a:latin typeface="Calibri"/>
                <a:ea typeface="Calibri"/>
                <a:cs typeface="Calibri"/>
                <a:sym typeface="Calibri"/>
              </a:rPr>
              <a:t>Genel Müdürü</a:t>
            </a:r>
            <a:r>
              <a:rPr lang="en-US" sz="1000" dirty="0">
                <a:solidFill>
                  <a:schemeClr val="dk1"/>
                </a:solidFill>
                <a:latin typeface="Calibri"/>
                <a:ea typeface="Calibri"/>
                <a:cs typeface="Calibri"/>
                <a:sym typeface="Calibri"/>
              </a:rPr>
              <a:t>)</a:t>
            </a:r>
            <a:endParaRPr sz="1200" dirty="0"/>
          </a:p>
        </p:txBody>
      </p:sp>
      <p:sp>
        <p:nvSpPr>
          <p:cNvPr id="1125" name="Google Shape;142;p6">
            <a:extLst>
              <a:ext uri="{FF2B5EF4-FFF2-40B4-BE49-F238E27FC236}">
                <a16:creationId xmlns:a16="http://schemas.microsoft.com/office/drawing/2014/main" id="{603EAEFF-B447-5693-EBB6-3953CC40D845}"/>
              </a:ext>
            </a:extLst>
          </p:cNvPr>
          <p:cNvSpPr/>
          <p:nvPr/>
        </p:nvSpPr>
        <p:spPr>
          <a:xfrm>
            <a:off x="472524" y="664744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CRO (Risk Yönetimi Genel Müdürü)</a:t>
            </a:r>
            <a:endParaRPr sz="1200" dirty="0"/>
          </a:p>
        </p:txBody>
      </p:sp>
      <p:sp>
        <p:nvSpPr>
          <p:cNvPr id="1128" name="Google Shape;142;p6">
            <a:extLst>
              <a:ext uri="{FF2B5EF4-FFF2-40B4-BE49-F238E27FC236}">
                <a16:creationId xmlns:a16="http://schemas.microsoft.com/office/drawing/2014/main" id="{84920E21-D086-C4A8-0B62-D230EEF0A268}"/>
              </a:ext>
            </a:extLst>
          </p:cNvPr>
          <p:cNvSpPr/>
          <p:nvPr/>
        </p:nvSpPr>
        <p:spPr>
          <a:xfrm>
            <a:off x="9150652" y="6618418"/>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CCO (</a:t>
            </a:r>
            <a:r>
              <a:rPr lang="en-US" sz="1000" dirty="0" err="1">
                <a:solidFill>
                  <a:schemeClr val="dk1"/>
                </a:solidFill>
                <a:latin typeface="Calibri"/>
                <a:ea typeface="Calibri"/>
                <a:cs typeface="Calibri"/>
                <a:sym typeface="Calibri"/>
              </a:rPr>
              <a:t>Uyum</a:t>
            </a:r>
            <a:r>
              <a:rPr lang="tr-TR" sz="1000" dirty="0">
                <a:solidFill>
                  <a:schemeClr val="dk1"/>
                </a:solidFill>
                <a:latin typeface="Calibri"/>
                <a:ea typeface="Calibri"/>
                <a:cs typeface="Calibri"/>
                <a:sym typeface="Calibri"/>
              </a:rPr>
              <a:t> Genel Müdürü</a:t>
            </a:r>
            <a:r>
              <a:rPr lang="en-US" sz="1000" dirty="0">
                <a:solidFill>
                  <a:schemeClr val="dk1"/>
                </a:solidFill>
                <a:latin typeface="Calibri"/>
                <a:ea typeface="Calibri"/>
                <a:cs typeface="Calibri"/>
                <a:sym typeface="Calibri"/>
              </a:rPr>
              <a:t>)</a:t>
            </a:r>
            <a:endParaRPr sz="1200" dirty="0"/>
          </a:p>
        </p:txBody>
      </p:sp>
      <p:sp>
        <p:nvSpPr>
          <p:cNvPr id="1130" name="Google Shape;142;p6">
            <a:extLst>
              <a:ext uri="{FF2B5EF4-FFF2-40B4-BE49-F238E27FC236}">
                <a16:creationId xmlns:a16="http://schemas.microsoft.com/office/drawing/2014/main" id="{5D9EC06B-696C-F567-6389-22D59CF90022}"/>
              </a:ext>
            </a:extLst>
          </p:cNvPr>
          <p:cNvSpPr/>
          <p:nvPr/>
        </p:nvSpPr>
        <p:spPr>
          <a:xfrm>
            <a:off x="435587" y="7674427"/>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CSO (Strateji Genel Müdürü)</a:t>
            </a:r>
            <a:endParaRPr sz="1200" dirty="0"/>
          </a:p>
        </p:txBody>
      </p:sp>
      <p:pic>
        <p:nvPicPr>
          <p:cNvPr id="1132" name="Graphic 1131" descr="Target">
            <a:extLst>
              <a:ext uri="{FF2B5EF4-FFF2-40B4-BE49-F238E27FC236}">
                <a16:creationId xmlns:a16="http://schemas.microsoft.com/office/drawing/2014/main" id="{6A66A9F6-1A8A-5987-A18E-957BBEC5DF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3845" y="7090038"/>
            <a:ext cx="537313" cy="537313"/>
          </a:xfrm>
          <a:prstGeom prst="rect">
            <a:avLst/>
          </a:prstGeom>
        </p:spPr>
      </p:pic>
      <p:sp>
        <p:nvSpPr>
          <p:cNvPr id="1134" name="Google Shape;142;p6">
            <a:extLst>
              <a:ext uri="{FF2B5EF4-FFF2-40B4-BE49-F238E27FC236}">
                <a16:creationId xmlns:a16="http://schemas.microsoft.com/office/drawing/2014/main" id="{2BE68657-283D-4CA0-2268-CC6E6313EFC0}"/>
              </a:ext>
            </a:extLst>
          </p:cNvPr>
          <p:cNvSpPr/>
          <p:nvPr/>
        </p:nvSpPr>
        <p:spPr>
          <a:xfrm>
            <a:off x="9150652" y="7674883"/>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CDO (Veri </a:t>
            </a:r>
            <a:r>
              <a:rPr lang="tr-TR" sz="1000" dirty="0">
                <a:solidFill>
                  <a:schemeClr val="dk1"/>
                </a:solidFill>
                <a:latin typeface="Calibri"/>
                <a:ea typeface="Calibri"/>
                <a:cs typeface="Calibri"/>
                <a:sym typeface="Calibri"/>
              </a:rPr>
              <a:t>Genel Müdürü</a:t>
            </a:r>
            <a:r>
              <a:rPr lang="en-US" sz="1000" dirty="0">
                <a:solidFill>
                  <a:schemeClr val="dk1"/>
                </a:solidFill>
                <a:latin typeface="Calibri"/>
                <a:ea typeface="Calibri"/>
                <a:cs typeface="Calibri"/>
                <a:sym typeface="Calibri"/>
              </a:rPr>
              <a:t>)</a:t>
            </a:r>
            <a:endParaRPr sz="1200" dirty="0"/>
          </a:p>
        </p:txBody>
      </p:sp>
    </p:spTree>
    <p:extLst>
      <p:ext uri="{BB962C8B-B14F-4D97-AF65-F5344CB8AC3E}">
        <p14:creationId xmlns:p14="http://schemas.microsoft.com/office/powerpoint/2010/main" val="209536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DF93-EAD6-D06D-F89E-F5C3F46EF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EF13E-16F7-60B0-C4C3-49E166D12ED5}"/>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69503E58-735B-62F7-B891-FD0D2446191E}"/>
              </a:ext>
            </a:extLst>
          </p:cNvPr>
          <p:cNvSpPr txBox="1">
            <a:spLocks/>
          </p:cNvSpPr>
          <p:nvPr/>
        </p:nvSpPr>
        <p:spPr>
          <a:xfrm>
            <a:off x="1422102" y="1333500"/>
            <a:ext cx="4750098"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Günümüzdeki Popüler Meslekler</a:t>
            </a:r>
          </a:p>
        </p:txBody>
      </p:sp>
      <p:sp>
        <p:nvSpPr>
          <p:cNvPr id="5" name="Title 1">
            <a:extLst>
              <a:ext uri="{FF2B5EF4-FFF2-40B4-BE49-F238E27FC236}">
                <a16:creationId xmlns:a16="http://schemas.microsoft.com/office/drawing/2014/main" id="{B0C459C1-2984-1AE4-5C4B-B281F113E5CF}"/>
              </a:ext>
            </a:extLst>
          </p:cNvPr>
          <p:cNvSpPr txBox="1">
            <a:spLocks/>
          </p:cNvSpPr>
          <p:nvPr/>
        </p:nvSpPr>
        <p:spPr>
          <a:xfrm>
            <a:off x="762000" y="2105193"/>
            <a:ext cx="59436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mn-lt"/>
              </a:rPr>
              <a:t>  </a:t>
            </a:r>
            <a:r>
              <a:rPr kumimoji="0" lang="tr-TR" altLang="tr-TR" sz="1800" b="0" i="0" u="none" strike="noStrike" cap="none" normalizeH="0" baseline="0" dirty="0">
                <a:ln>
                  <a:noFill/>
                </a:ln>
                <a:solidFill>
                  <a:schemeClr val="tx1"/>
                </a:solidFill>
                <a:effectLst/>
                <a:latin typeface="+mn-lt"/>
              </a:rPr>
              <a:t>Günümüzün hızla dijitalleşen dünyasında teknoloji ve veri odaklı meslekler giderek daha fazla önem kazanıyor. Yapay zeka, bulut bilişim ve büyük veri gibi teknolojilerin yaygınlaşmasıyla iş dünyası, bu alanlardaki uzmanlara olan talebi arttırıyor.</a:t>
            </a:r>
          </a:p>
          <a:p>
            <a:pPr marL="285750" indent="-285750" algn="thaiDist">
              <a:lnSpc>
                <a:spcPct val="150000"/>
              </a:lnSpc>
              <a:buFont typeface="Arial" panose="020B0604020202020204" pitchFamily="34" charset="0"/>
              <a:buChar char="•"/>
            </a:pPr>
            <a:r>
              <a:rPr kumimoji="0" lang="tr-TR" altLang="tr-TR" sz="1800" b="1" i="0" u="none" strike="noStrike" cap="none" normalizeH="0" baseline="0" dirty="0">
                <a:ln>
                  <a:noFill/>
                </a:ln>
                <a:solidFill>
                  <a:schemeClr val="tx1"/>
                </a:solidFill>
                <a:effectLst/>
                <a:latin typeface="+mn-lt"/>
              </a:rPr>
              <a:t>Teknoloji Becerileri: </a:t>
            </a:r>
            <a:r>
              <a:rPr kumimoji="0" lang="tr-TR" altLang="tr-TR" sz="1800" b="0" i="0" u="none" strike="noStrike" cap="none" normalizeH="0" baseline="0" dirty="0">
                <a:ln>
                  <a:noFill/>
                </a:ln>
                <a:solidFill>
                  <a:schemeClr val="tx1"/>
                </a:solidFill>
                <a:effectLst/>
                <a:latin typeface="+mn-lt"/>
              </a:rPr>
              <a:t>Dijital dönüşümle birlikte yapay zeka, veri analitiği ve bulut çözümleri gibi alanlarda uzmanlık kritik hale geliyor.</a:t>
            </a:r>
          </a:p>
          <a:p>
            <a:pPr marL="285750" indent="-285750" algn="thaiDist">
              <a:lnSpc>
                <a:spcPct val="150000"/>
              </a:lnSpc>
              <a:buFont typeface="Arial" panose="020B0604020202020204" pitchFamily="34" charset="0"/>
              <a:buChar char="•"/>
            </a:pPr>
            <a:r>
              <a:rPr kumimoji="0" lang="tr-TR" altLang="tr-TR" sz="1800" b="1" i="0" u="none" strike="noStrike" cap="none" normalizeH="0" baseline="0" dirty="0">
                <a:ln>
                  <a:noFill/>
                </a:ln>
                <a:solidFill>
                  <a:schemeClr val="tx1"/>
                </a:solidFill>
                <a:effectLst/>
                <a:latin typeface="+mn-lt"/>
              </a:rPr>
              <a:t>Veri Odaklı Karar Alma: </a:t>
            </a:r>
            <a:r>
              <a:rPr kumimoji="0" lang="tr-TR" altLang="tr-TR" sz="1800" b="0" i="0" u="none" strike="noStrike" cap="none" normalizeH="0" baseline="0" dirty="0">
                <a:ln>
                  <a:noFill/>
                </a:ln>
                <a:solidFill>
                  <a:schemeClr val="tx1"/>
                </a:solidFill>
                <a:effectLst/>
                <a:latin typeface="+mn-lt"/>
              </a:rPr>
              <a:t>Büyük veri analitiği sayesinde stratejik kararlar veri temelli alınarak şirketlerin rekabet gücü artıyor.</a:t>
            </a:r>
          </a:p>
          <a:p>
            <a:pPr marL="285750" indent="-285750" algn="thaiDist">
              <a:lnSpc>
                <a:spcPct val="150000"/>
              </a:lnSpc>
              <a:buFont typeface="Arial" panose="020B0604020202020204" pitchFamily="34" charset="0"/>
              <a:buChar char="•"/>
            </a:pPr>
            <a:r>
              <a:rPr kumimoji="0" lang="tr-TR" altLang="tr-TR" sz="1800" b="1" i="0" u="none" strike="noStrike" cap="none" normalizeH="0" baseline="0" dirty="0" err="1">
                <a:ln>
                  <a:noFill/>
                </a:ln>
                <a:solidFill>
                  <a:schemeClr val="tx1"/>
                </a:solidFill>
                <a:effectLst/>
                <a:latin typeface="+mn-lt"/>
              </a:rPr>
              <a:t>FinTech</a:t>
            </a:r>
            <a:r>
              <a:rPr kumimoji="0" lang="tr-TR" altLang="tr-TR" sz="1800" b="1" i="0" u="none" strike="noStrike" cap="none" normalizeH="0" baseline="0" dirty="0">
                <a:ln>
                  <a:noFill/>
                </a:ln>
                <a:solidFill>
                  <a:schemeClr val="tx1"/>
                </a:solidFill>
                <a:effectLst/>
                <a:latin typeface="+mn-lt"/>
              </a:rPr>
              <a:t>: </a:t>
            </a:r>
            <a:r>
              <a:rPr kumimoji="0" lang="tr-TR" altLang="tr-TR" sz="1800" b="0" i="0" u="none" strike="noStrike" cap="none" normalizeH="0" baseline="0" dirty="0">
                <a:ln>
                  <a:noFill/>
                </a:ln>
                <a:solidFill>
                  <a:schemeClr val="tx1"/>
                </a:solidFill>
                <a:effectLst/>
                <a:latin typeface="+mn-lt"/>
              </a:rPr>
              <a:t>Dijital ödeme sistemleri, </a:t>
            </a:r>
            <a:r>
              <a:rPr kumimoji="0" lang="tr-TR" altLang="tr-TR" sz="1800" b="0" i="0" u="none" strike="noStrike" cap="none" normalizeH="0" baseline="0" dirty="0" err="1">
                <a:ln>
                  <a:noFill/>
                </a:ln>
                <a:solidFill>
                  <a:schemeClr val="tx1"/>
                </a:solidFill>
                <a:effectLst/>
                <a:latin typeface="+mn-lt"/>
              </a:rPr>
              <a:t>blockchain</a:t>
            </a:r>
            <a:r>
              <a:rPr kumimoji="0" lang="tr-TR" altLang="tr-TR" sz="1800" b="0" i="0" u="none" strike="noStrike" cap="none" normalizeH="0" baseline="0" dirty="0">
                <a:ln>
                  <a:noFill/>
                </a:ln>
                <a:solidFill>
                  <a:schemeClr val="tx1"/>
                </a:solidFill>
                <a:effectLst/>
                <a:latin typeface="+mn-lt"/>
              </a:rPr>
              <a:t> ve kripto paralar, finansal teknolojilerde büyük değişimler yaratıyor.</a:t>
            </a:r>
          </a:p>
          <a:p>
            <a:pPr marL="285750" indent="-285750" algn="thaiDist">
              <a:lnSpc>
                <a:spcPct val="150000"/>
              </a:lnSpc>
              <a:buFont typeface="Arial" panose="020B0604020202020204" pitchFamily="34" charset="0"/>
              <a:buChar char="•"/>
            </a:pPr>
            <a:endParaRPr lang="tr-TR" dirty="0">
              <a:latin typeface="+mn-lt"/>
            </a:endParaRPr>
          </a:p>
        </p:txBody>
      </p:sp>
      <p:pic>
        <p:nvPicPr>
          <p:cNvPr id="6" name="Picture 5">
            <a:extLst>
              <a:ext uri="{FF2B5EF4-FFF2-40B4-BE49-F238E27FC236}">
                <a16:creationId xmlns:a16="http://schemas.microsoft.com/office/drawing/2014/main" id="{DBA067B0-0A26-B21E-62B4-0955B097B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0" y="0"/>
            <a:ext cx="10287000" cy="10287000"/>
          </a:xfrm>
          <a:prstGeom prst="rect">
            <a:avLst/>
          </a:prstGeom>
        </p:spPr>
      </p:pic>
    </p:spTree>
    <p:extLst>
      <p:ext uri="{BB962C8B-B14F-4D97-AF65-F5344CB8AC3E}">
        <p14:creationId xmlns:p14="http://schemas.microsoft.com/office/powerpoint/2010/main" val="112592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20A1-F7B9-7FC3-C5F6-73869434D8F6}"/>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B04BBE4A-38CE-DBB3-1064-0B179A70DCEB}"/>
              </a:ext>
            </a:extLst>
          </p:cNvPr>
          <p:cNvGraphicFramePr>
            <a:graphicFrameLocks noChangeAspect="1"/>
          </p:cNvGraphicFramePr>
          <p:nvPr>
            <p:custDataLst>
              <p:tags r:id="rId1"/>
            </p:custDataLst>
            <p:extLst>
              <p:ext uri="{D42A27DB-BD31-4B8C-83A1-F6EECF244321}">
                <p14:modId xmlns:p14="http://schemas.microsoft.com/office/powerpoint/2010/main" val="248894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4B808A8-1DE1-6C18-0D6B-6C0145506258}"/>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D0DC6D5D-6A90-6B92-D7CC-90065116D4E0}"/>
              </a:ext>
            </a:extLst>
          </p:cNvPr>
          <p:cNvGraphicFramePr/>
          <p:nvPr>
            <p:extLst>
              <p:ext uri="{D42A27DB-BD31-4B8C-83A1-F6EECF244321}">
                <p14:modId xmlns:p14="http://schemas.microsoft.com/office/powerpoint/2010/main" val="4104690712"/>
              </p:ext>
            </p:extLst>
          </p:nvPr>
        </p:nvGraphicFramePr>
        <p:xfrm>
          <a:off x="589427" y="1726194"/>
          <a:ext cx="4447814" cy="21219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6" name="Graphic 95" descr="Database">
            <a:extLst>
              <a:ext uri="{FF2B5EF4-FFF2-40B4-BE49-F238E27FC236}">
                <a16:creationId xmlns:a16="http://schemas.microsoft.com/office/drawing/2014/main" id="{4F344910-E68B-3A64-7DAA-FB8C45D9AB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35624" y="1788906"/>
            <a:ext cx="381000" cy="381000"/>
          </a:xfrm>
          <a:prstGeom prst="rect">
            <a:avLst/>
          </a:prstGeom>
        </p:spPr>
      </p:pic>
      <p:graphicFrame>
        <p:nvGraphicFramePr>
          <p:cNvPr id="4" name="Diagram 3">
            <a:extLst>
              <a:ext uri="{FF2B5EF4-FFF2-40B4-BE49-F238E27FC236}">
                <a16:creationId xmlns:a16="http://schemas.microsoft.com/office/drawing/2014/main" id="{B7D20B04-A486-2CB5-A2CB-E2584E3C3578}"/>
              </a:ext>
            </a:extLst>
          </p:cNvPr>
          <p:cNvGraphicFramePr/>
          <p:nvPr>
            <p:extLst>
              <p:ext uri="{D42A27DB-BD31-4B8C-83A1-F6EECF244321}">
                <p14:modId xmlns:p14="http://schemas.microsoft.com/office/powerpoint/2010/main" val="3275138433"/>
              </p:ext>
            </p:extLst>
          </p:nvPr>
        </p:nvGraphicFramePr>
        <p:xfrm>
          <a:off x="589427" y="4316997"/>
          <a:ext cx="4447814" cy="212190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5" name="Diagram 4">
            <a:extLst>
              <a:ext uri="{FF2B5EF4-FFF2-40B4-BE49-F238E27FC236}">
                <a16:creationId xmlns:a16="http://schemas.microsoft.com/office/drawing/2014/main" id="{ED286BE4-1D02-C899-59EA-FAA462B63665}"/>
              </a:ext>
            </a:extLst>
          </p:cNvPr>
          <p:cNvGraphicFramePr/>
          <p:nvPr>
            <p:extLst>
              <p:ext uri="{D42A27DB-BD31-4B8C-83A1-F6EECF244321}">
                <p14:modId xmlns:p14="http://schemas.microsoft.com/office/powerpoint/2010/main" val="3499317278"/>
              </p:ext>
            </p:extLst>
          </p:nvPr>
        </p:nvGraphicFramePr>
        <p:xfrm>
          <a:off x="589427" y="6907800"/>
          <a:ext cx="4447814" cy="212190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12" name="Diagram 11">
            <a:extLst>
              <a:ext uri="{FF2B5EF4-FFF2-40B4-BE49-F238E27FC236}">
                <a16:creationId xmlns:a16="http://schemas.microsoft.com/office/drawing/2014/main" id="{8B8234A7-D4BA-4CC4-34B0-2EA21DFB6842}"/>
              </a:ext>
            </a:extLst>
          </p:cNvPr>
          <p:cNvGraphicFramePr/>
          <p:nvPr>
            <p:extLst>
              <p:ext uri="{D42A27DB-BD31-4B8C-83A1-F6EECF244321}">
                <p14:modId xmlns:p14="http://schemas.microsoft.com/office/powerpoint/2010/main" val="666135050"/>
              </p:ext>
            </p:extLst>
          </p:nvPr>
        </p:nvGraphicFramePr>
        <p:xfrm>
          <a:off x="13063760" y="1726194"/>
          <a:ext cx="4447814" cy="2121905"/>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18" name="Diagram 17">
            <a:extLst>
              <a:ext uri="{FF2B5EF4-FFF2-40B4-BE49-F238E27FC236}">
                <a16:creationId xmlns:a16="http://schemas.microsoft.com/office/drawing/2014/main" id="{2613CCD1-446F-78B8-7D6C-8E714A857FC3}"/>
              </a:ext>
            </a:extLst>
          </p:cNvPr>
          <p:cNvGraphicFramePr/>
          <p:nvPr>
            <p:extLst>
              <p:ext uri="{D42A27DB-BD31-4B8C-83A1-F6EECF244321}">
                <p14:modId xmlns:p14="http://schemas.microsoft.com/office/powerpoint/2010/main" val="1896605930"/>
              </p:ext>
            </p:extLst>
          </p:nvPr>
        </p:nvGraphicFramePr>
        <p:xfrm>
          <a:off x="13063760" y="4316997"/>
          <a:ext cx="4447814" cy="2121905"/>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19" name="Diagram 18">
            <a:extLst>
              <a:ext uri="{FF2B5EF4-FFF2-40B4-BE49-F238E27FC236}">
                <a16:creationId xmlns:a16="http://schemas.microsoft.com/office/drawing/2014/main" id="{F513AD4F-9B1F-0032-F488-CD2749A16431}"/>
              </a:ext>
            </a:extLst>
          </p:cNvPr>
          <p:cNvGraphicFramePr/>
          <p:nvPr>
            <p:extLst>
              <p:ext uri="{D42A27DB-BD31-4B8C-83A1-F6EECF244321}">
                <p14:modId xmlns:p14="http://schemas.microsoft.com/office/powerpoint/2010/main" val="3515790279"/>
              </p:ext>
            </p:extLst>
          </p:nvPr>
        </p:nvGraphicFramePr>
        <p:xfrm>
          <a:off x="13063760" y="6907800"/>
          <a:ext cx="4447814" cy="2121905"/>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graphicFrame>
        <p:nvGraphicFramePr>
          <p:cNvPr id="27" name="Diagram 26">
            <a:extLst>
              <a:ext uri="{FF2B5EF4-FFF2-40B4-BE49-F238E27FC236}">
                <a16:creationId xmlns:a16="http://schemas.microsoft.com/office/drawing/2014/main" id="{9E48D53E-085F-3422-9586-67DB160CD84B}"/>
              </a:ext>
            </a:extLst>
          </p:cNvPr>
          <p:cNvGraphicFramePr/>
          <p:nvPr>
            <p:extLst>
              <p:ext uri="{D42A27DB-BD31-4B8C-83A1-F6EECF244321}">
                <p14:modId xmlns:p14="http://schemas.microsoft.com/office/powerpoint/2010/main" val="3684643763"/>
              </p:ext>
            </p:extLst>
          </p:nvPr>
        </p:nvGraphicFramePr>
        <p:xfrm>
          <a:off x="6826593" y="1727905"/>
          <a:ext cx="4447814" cy="2121905"/>
        </p:xfrm>
        <a:graphic>
          <a:graphicData uri="http://schemas.openxmlformats.org/drawingml/2006/diagram">
            <dgm:relIds xmlns:dgm="http://schemas.openxmlformats.org/drawingml/2006/diagram" xmlns:r="http://schemas.openxmlformats.org/officeDocument/2006/relationships" r:dm="rId37" r:lo="rId38" r:qs="rId39" r:cs="rId40"/>
          </a:graphicData>
        </a:graphic>
      </p:graphicFrame>
      <p:pic>
        <p:nvPicPr>
          <p:cNvPr id="28" name="Graphic 27" descr="Bar chart RTL">
            <a:extLst>
              <a:ext uri="{FF2B5EF4-FFF2-40B4-BE49-F238E27FC236}">
                <a16:creationId xmlns:a16="http://schemas.microsoft.com/office/drawing/2014/main" id="{E148B635-E8B9-A0D8-3F7A-76140F39661C}"/>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19164" y="4406443"/>
            <a:ext cx="381000" cy="381000"/>
          </a:xfrm>
          <a:prstGeom prst="rect">
            <a:avLst/>
          </a:prstGeom>
        </p:spPr>
      </p:pic>
      <p:sp>
        <p:nvSpPr>
          <p:cNvPr id="63" name="Rectangle 62">
            <a:extLst>
              <a:ext uri="{FF2B5EF4-FFF2-40B4-BE49-F238E27FC236}">
                <a16:creationId xmlns:a16="http://schemas.microsoft.com/office/drawing/2014/main" id="{38781AE1-E6D0-FB0B-702A-11C9C5BABFBA}"/>
              </a:ext>
            </a:extLst>
          </p:cNvPr>
          <p:cNvSpPr/>
          <p:nvPr/>
        </p:nvSpPr>
        <p:spPr>
          <a:xfrm>
            <a:off x="6826593" y="4318708"/>
            <a:ext cx="4447814" cy="2121905"/>
          </a:xfrm>
          <a:prstGeom prst="rect">
            <a:avLst/>
          </a:prstGeom>
          <a:ln>
            <a:noFill/>
          </a:ln>
        </p:spPr>
        <p:txBody>
          <a:bodyPr/>
          <a:lstStyle/>
          <a:p>
            <a:endParaRPr lang="tr-TR"/>
          </a:p>
        </p:txBody>
      </p:sp>
      <p:sp>
        <p:nvSpPr>
          <p:cNvPr id="64" name="Freeform: Shape 63">
            <a:extLst>
              <a:ext uri="{FF2B5EF4-FFF2-40B4-BE49-F238E27FC236}">
                <a16:creationId xmlns:a16="http://schemas.microsoft.com/office/drawing/2014/main" id="{DA712935-DEBF-E889-334D-62ACAB9303FC}"/>
              </a:ext>
            </a:extLst>
          </p:cNvPr>
          <p:cNvSpPr/>
          <p:nvPr/>
        </p:nvSpPr>
        <p:spPr>
          <a:xfrm>
            <a:off x="7325322" y="4373522"/>
            <a:ext cx="3403254" cy="391714"/>
          </a:xfrm>
          <a:custGeom>
            <a:avLst/>
            <a:gdLst>
              <a:gd name="connsiteX0" fmla="*/ 0 w 3403254"/>
              <a:gd name="connsiteY0" fmla="*/ 39171 h 391714"/>
              <a:gd name="connsiteX1" fmla="*/ 39171 w 3403254"/>
              <a:gd name="connsiteY1" fmla="*/ 0 h 391714"/>
              <a:gd name="connsiteX2" fmla="*/ 3364083 w 3403254"/>
              <a:gd name="connsiteY2" fmla="*/ 0 h 391714"/>
              <a:gd name="connsiteX3" fmla="*/ 3403254 w 3403254"/>
              <a:gd name="connsiteY3" fmla="*/ 39171 h 391714"/>
              <a:gd name="connsiteX4" fmla="*/ 3403254 w 3403254"/>
              <a:gd name="connsiteY4" fmla="*/ 352543 h 391714"/>
              <a:gd name="connsiteX5" fmla="*/ 3364083 w 3403254"/>
              <a:gd name="connsiteY5" fmla="*/ 391714 h 391714"/>
              <a:gd name="connsiteX6" fmla="*/ 39171 w 3403254"/>
              <a:gd name="connsiteY6" fmla="*/ 391714 h 391714"/>
              <a:gd name="connsiteX7" fmla="*/ 0 w 3403254"/>
              <a:gd name="connsiteY7" fmla="*/ 352543 h 391714"/>
              <a:gd name="connsiteX8" fmla="*/ 0 w 3403254"/>
              <a:gd name="connsiteY8" fmla="*/ 39171 h 39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3254" h="391714">
                <a:moveTo>
                  <a:pt x="0" y="39171"/>
                </a:moveTo>
                <a:cubicBezTo>
                  <a:pt x="0" y="17537"/>
                  <a:pt x="17537" y="0"/>
                  <a:pt x="39171" y="0"/>
                </a:cubicBezTo>
                <a:lnTo>
                  <a:pt x="3364083" y="0"/>
                </a:lnTo>
                <a:cubicBezTo>
                  <a:pt x="3385717" y="0"/>
                  <a:pt x="3403254" y="17537"/>
                  <a:pt x="3403254" y="39171"/>
                </a:cubicBezTo>
                <a:lnTo>
                  <a:pt x="3403254" y="352543"/>
                </a:lnTo>
                <a:cubicBezTo>
                  <a:pt x="3403254" y="374177"/>
                  <a:pt x="3385717" y="391714"/>
                  <a:pt x="3364083" y="391714"/>
                </a:cubicBezTo>
                <a:lnTo>
                  <a:pt x="39171" y="391714"/>
                </a:lnTo>
                <a:cubicBezTo>
                  <a:pt x="17537" y="391714"/>
                  <a:pt x="0" y="374177"/>
                  <a:pt x="0" y="352543"/>
                </a:cubicBezTo>
                <a:lnTo>
                  <a:pt x="0" y="39171"/>
                </a:lnTo>
                <a:close/>
              </a:path>
            </a:pathLst>
          </a:custGeom>
          <a:solidFill>
            <a:srgbClr val="1E2B5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43" tIns="76243" rIns="76243" bIns="76243" numCol="1" spcCol="1270" anchor="ctr" anchorCtr="0">
            <a:noAutofit/>
          </a:bodyPr>
          <a:lstStyle/>
          <a:p>
            <a:pPr marL="0" lvl="0" indent="0" algn="ctr" defTabSz="755650">
              <a:lnSpc>
                <a:spcPct val="90000"/>
              </a:lnSpc>
              <a:spcBef>
                <a:spcPct val="0"/>
              </a:spcBef>
              <a:spcAft>
                <a:spcPct val="35000"/>
              </a:spcAft>
              <a:buNone/>
            </a:pPr>
            <a:r>
              <a:rPr lang="tr-TR" sz="1700" b="1" kern="1200" dirty="0">
                <a:solidFill>
                  <a:schemeClr val="bg1"/>
                </a:solidFill>
                <a:latin typeface="Calibri"/>
                <a:ea typeface="Calibri"/>
                <a:cs typeface="Calibri"/>
                <a:sym typeface="Calibri"/>
              </a:rPr>
              <a:t>Kredi Analisti</a:t>
            </a:r>
            <a:endParaRPr lang="tr-TR" sz="1700" kern="1200" dirty="0">
              <a:solidFill>
                <a:schemeClr val="bg1"/>
              </a:solidFill>
            </a:endParaRPr>
          </a:p>
        </p:txBody>
      </p:sp>
      <p:sp>
        <p:nvSpPr>
          <p:cNvPr id="67" name="Rectangle 66">
            <a:extLst>
              <a:ext uri="{FF2B5EF4-FFF2-40B4-BE49-F238E27FC236}">
                <a16:creationId xmlns:a16="http://schemas.microsoft.com/office/drawing/2014/main" id="{64561EEC-D943-5C57-6623-46BD5641467A}"/>
              </a:ext>
            </a:extLst>
          </p:cNvPr>
          <p:cNvSpPr/>
          <p:nvPr/>
        </p:nvSpPr>
        <p:spPr>
          <a:xfrm>
            <a:off x="6826593" y="4805650"/>
            <a:ext cx="4443470" cy="1547913"/>
          </a:xfrm>
          <a:prstGeom prst="rect">
            <a:avLst/>
          </a:prstGeom>
          <a:solidFill>
            <a:srgbClr val="F09348"/>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057" tIns="91057" rIns="91057" bIns="91057" numCol="1" spcCol="1270" anchor="ctr" anchorCtr="0">
            <a:noAutofit/>
          </a:bodyPr>
          <a:lstStyle/>
          <a:p>
            <a:pPr marL="0" lvl="0" indent="0" algn="ctr" defTabSz="533400">
              <a:lnSpc>
                <a:spcPct val="90000"/>
              </a:lnSpc>
              <a:spcBef>
                <a:spcPct val="0"/>
              </a:spcBef>
              <a:spcAft>
                <a:spcPct val="35000"/>
              </a:spcAft>
              <a:buNone/>
            </a:pPr>
            <a:r>
              <a:rPr lang="tr-TR" sz="1200" kern="1200" dirty="0">
                <a:solidFill>
                  <a:schemeClr val="tx1"/>
                </a:solidFill>
                <a:latin typeface="Calibri"/>
                <a:ea typeface="Calibri"/>
                <a:cs typeface="Calibri"/>
                <a:sym typeface="Calibri"/>
              </a:rPr>
              <a:t>Kredi analisti, bireylerin veya işletmelerin kredi taleplerini değerlendirerek, bu kişilerin borçlarını geri ödeyip ödeyemeyeceği konusunda risk analizi yapan profesyoneldir. Temel görevleri arasında kredi başvurularını incelemek, finansal tabloları ve gelir bilgilerini analiz etmek, kredi geçmişini değerlendirmek ve borçlunun ödeme kapasitesini belirlemek yer alır. Kredi analistleri, elde ettikleri verilerle risk seviyesini değerlendirir ve kredi verilmesi konusunda önerilerde bulunur. </a:t>
            </a:r>
            <a:endParaRPr lang="tr-TR" sz="1200" kern="1200" dirty="0">
              <a:solidFill>
                <a:schemeClr val="tx1"/>
              </a:solidFill>
            </a:endParaRPr>
          </a:p>
        </p:txBody>
      </p:sp>
      <p:graphicFrame>
        <p:nvGraphicFramePr>
          <p:cNvPr id="34" name="Diagram 33">
            <a:extLst>
              <a:ext uri="{FF2B5EF4-FFF2-40B4-BE49-F238E27FC236}">
                <a16:creationId xmlns:a16="http://schemas.microsoft.com/office/drawing/2014/main" id="{B950B5FC-3634-E19E-7B53-68842921C08B}"/>
              </a:ext>
            </a:extLst>
          </p:cNvPr>
          <p:cNvGraphicFramePr/>
          <p:nvPr>
            <p:extLst>
              <p:ext uri="{D42A27DB-BD31-4B8C-83A1-F6EECF244321}">
                <p14:modId xmlns:p14="http://schemas.microsoft.com/office/powerpoint/2010/main" val="3429472478"/>
              </p:ext>
            </p:extLst>
          </p:nvPr>
        </p:nvGraphicFramePr>
        <p:xfrm>
          <a:off x="6826593" y="6909511"/>
          <a:ext cx="4447814" cy="2121905"/>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pic>
        <p:nvPicPr>
          <p:cNvPr id="43" name="Graphic 42" descr="Advertising">
            <a:extLst>
              <a:ext uri="{FF2B5EF4-FFF2-40B4-BE49-F238E27FC236}">
                <a16:creationId xmlns:a16="http://schemas.microsoft.com/office/drawing/2014/main" id="{1A12891D-DBCE-8F78-BCB2-32BCDE9BB7B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553093" y="1784542"/>
            <a:ext cx="375357" cy="375357"/>
          </a:xfrm>
          <a:prstGeom prst="rect">
            <a:avLst/>
          </a:prstGeom>
        </p:spPr>
      </p:pic>
      <p:pic>
        <p:nvPicPr>
          <p:cNvPr id="49" name="Graphic 48" descr="Safe">
            <a:extLst>
              <a:ext uri="{FF2B5EF4-FFF2-40B4-BE49-F238E27FC236}">
                <a16:creationId xmlns:a16="http://schemas.microsoft.com/office/drawing/2014/main" id="{FE88C02B-1115-94F9-B9E2-37268300F96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339209" y="6972300"/>
            <a:ext cx="375357" cy="375357"/>
          </a:xfrm>
          <a:prstGeom prst="rect">
            <a:avLst/>
          </a:prstGeom>
        </p:spPr>
      </p:pic>
      <p:pic>
        <p:nvPicPr>
          <p:cNvPr id="50" name="Graphic 49" descr="Presentation with bar chart">
            <a:extLst>
              <a:ext uri="{FF2B5EF4-FFF2-40B4-BE49-F238E27FC236}">
                <a16:creationId xmlns:a16="http://schemas.microsoft.com/office/drawing/2014/main" id="{DCF97955-23AC-5919-2D65-6038A7F4B71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114800" y="6972300"/>
            <a:ext cx="381000" cy="381000"/>
          </a:xfrm>
          <a:prstGeom prst="rect">
            <a:avLst/>
          </a:prstGeom>
        </p:spPr>
      </p:pic>
      <p:pic>
        <p:nvPicPr>
          <p:cNvPr id="51" name="Graphic 50" descr="Coins">
            <a:extLst>
              <a:ext uri="{FF2B5EF4-FFF2-40B4-BE49-F238E27FC236}">
                <a16:creationId xmlns:a16="http://schemas.microsoft.com/office/drawing/2014/main" id="{19717B83-64C3-1DF4-2FCE-8303381D8786}"/>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0310283" y="1788906"/>
            <a:ext cx="381000" cy="381000"/>
          </a:xfrm>
          <a:prstGeom prst="rect">
            <a:avLst/>
          </a:prstGeom>
        </p:spPr>
      </p:pic>
      <p:pic>
        <p:nvPicPr>
          <p:cNvPr id="52" name="Graphic 51" descr="Bank">
            <a:extLst>
              <a:ext uri="{FF2B5EF4-FFF2-40B4-BE49-F238E27FC236}">
                <a16:creationId xmlns:a16="http://schemas.microsoft.com/office/drawing/2014/main" id="{41E5313E-71B7-2E4C-83FF-AFF1C4A26C98}"/>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0315926" y="4383202"/>
            <a:ext cx="375357" cy="375357"/>
          </a:xfrm>
          <a:prstGeom prst="rect">
            <a:avLst/>
          </a:prstGeom>
        </p:spPr>
      </p:pic>
      <p:pic>
        <p:nvPicPr>
          <p:cNvPr id="59" name="Graphic 58" descr="Bitcoin">
            <a:extLst>
              <a:ext uri="{FF2B5EF4-FFF2-40B4-BE49-F238E27FC236}">
                <a16:creationId xmlns:a16="http://schemas.microsoft.com/office/drawing/2014/main" id="{D32B2605-9B45-ACAE-CD45-C5C2FFE45E7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6553092" y="6972757"/>
            <a:ext cx="375358" cy="375358"/>
          </a:xfrm>
          <a:prstGeom prst="rect">
            <a:avLst/>
          </a:prstGeom>
        </p:spPr>
      </p:pic>
      <p:pic>
        <p:nvPicPr>
          <p:cNvPr id="61" name="Graphic 60" descr="Bank check">
            <a:extLst>
              <a:ext uri="{FF2B5EF4-FFF2-40B4-BE49-F238E27FC236}">
                <a16:creationId xmlns:a16="http://schemas.microsoft.com/office/drawing/2014/main" id="{478B7FD4-06E9-F2F1-DE33-4A395E09C72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16553092" y="4357699"/>
            <a:ext cx="375357" cy="375357"/>
          </a:xfrm>
          <a:prstGeom prst="rect">
            <a:avLst/>
          </a:prstGeom>
        </p:spPr>
      </p:pic>
    </p:spTree>
    <p:extLst>
      <p:ext uri="{BB962C8B-B14F-4D97-AF65-F5344CB8AC3E}">
        <p14:creationId xmlns:p14="http://schemas.microsoft.com/office/powerpoint/2010/main" val="387603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9BF62CF3-C9F7-BEEB-C4C7-7E047AD78C48}"/>
              </a:ext>
            </a:extLst>
          </p:cNvPr>
          <p:cNvGraphicFramePr>
            <a:graphicFrameLocks noChangeAspect="1"/>
          </p:cNvGraphicFramePr>
          <p:nvPr>
            <p:custDataLst>
              <p:tags r:id="rId1"/>
            </p:custDataLst>
            <p:extLst>
              <p:ext uri="{D42A27DB-BD31-4B8C-83A1-F6EECF244321}">
                <p14:modId xmlns:p14="http://schemas.microsoft.com/office/powerpoint/2010/main" val="4105291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7A3E8564-ACE4-F2C4-BCDF-3B4813EAC34C}"/>
              </a:ext>
            </a:extLst>
          </p:cNvPr>
          <p:cNvSpPr>
            <a:spLocks noGrp="1"/>
          </p:cNvSpPr>
          <p:nvPr>
            <p:ph type="title"/>
          </p:nvPr>
        </p:nvSpPr>
        <p:spPr/>
        <p:txBody>
          <a:bodyPr vert="horz"/>
          <a:lstStyle/>
          <a:p>
            <a:r>
              <a:rPr lang="tr-TR" dirty="0"/>
              <a:t>Akademi</a:t>
            </a:r>
          </a:p>
        </p:txBody>
      </p:sp>
      <p:sp>
        <p:nvSpPr>
          <p:cNvPr id="25" name="Google Shape;133;p6">
            <a:extLst>
              <a:ext uri="{FF2B5EF4-FFF2-40B4-BE49-F238E27FC236}">
                <a16:creationId xmlns:a16="http://schemas.microsoft.com/office/drawing/2014/main" id="{70EC5290-1A9E-0A88-357D-0B8BA2520DDB}"/>
              </a:ext>
            </a:extLst>
          </p:cNvPr>
          <p:cNvSpPr/>
          <p:nvPr/>
        </p:nvSpPr>
        <p:spPr>
          <a:xfrm>
            <a:off x="9108352" y="2876451"/>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a:t>
            </a:r>
            <a:endParaRPr sz="1200" dirty="0"/>
          </a:p>
        </p:txBody>
      </p:sp>
      <p:sp>
        <p:nvSpPr>
          <p:cNvPr id="7" name="Google Shape;134;p6">
            <a:extLst>
              <a:ext uri="{FF2B5EF4-FFF2-40B4-BE49-F238E27FC236}">
                <a16:creationId xmlns:a16="http://schemas.microsoft.com/office/drawing/2014/main" id="{7EE244C5-E980-5AB6-BC80-2F2C67E59AEB}"/>
              </a:ext>
            </a:extLst>
          </p:cNvPr>
          <p:cNvSpPr/>
          <p:nvPr/>
        </p:nvSpPr>
        <p:spPr>
          <a:xfrm>
            <a:off x="9372600"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135;p6">
            <a:extLst>
              <a:ext uri="{FF2B5EF4-FFF2-40B4-BE49-F238E27FC236}">
                <a16:creationId xmlns:a16="http://schemas.microsoft.com/office/drawing/2014/main" id="{F30264ED-E890-4323-87CF-FDA89D7974A0}"/>
              </a:ext>
            </a:extLst>
          </p:cNvPr>
          <p:cNvSpPr/>
          <p:nvPr/>
        </p:nvSpPr>
        <p:spPr>
          <a:xfrm>
            <a:off x="9997350" y="2358606"/>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üniversitenin en üst düzey yöneticisi olup, akademik, idari ve mali işlerin yürütülmesinden sorumludur.</a:t>
            </a:r>
            <a:endParaRPr dirty="0"/>
          </a:p>
        </p:txBody>
      </p:sp>
      <p:pic>
        <p:nvPicPr>
          <p:cNvPr id="23" name="Google Shape;138;p6" descr="Confused person">
            <a:extLst>
              <a:ext uri="{FF2B5EF4-FFF2-40B4-BE49-F238E27FC236}">
                <a16:creationId xmlns:a16="http://schemas.microsoft.com/office/drawing/2014/main" id="{62FCCF75-DD60-4F87-BB61-27351D7C13AF}"/>
              </a:ext>
            </a:extLst>
          </p:cNvPr>
          <p:cNvPicPr preferRelativeResize="0"/>
          <p:nvPr/>
        </p:nvPicPr>
        <p:blipFill rotWithShape="1">
          <a:blip r:embed="rId5">
            <a:alphaModFix/>
          </a:blip>
          <a:srcRect/>
          <a:stretch/>
        </p:blipFill>
        <p:spPr>
          <a:xfrm>
            <a:off x="13610344" y="5418399"/>
            <a:ext cx="540000" cy="540000"/>
          </a:xfrm>
          <a:prstGeom prst="rect">
            <a:avLst/>
          </a:prstGeom>
          <a:noFill/>
          <a:ln>
            <a:noFill/>
          </a:ln>
        </p:spPr>
      </p:pic>
      <p:sp>
        <p:nvSpPr>
          <p:cNvPr id="10" name="Google Shape;139;p6">
            <a:extLst>
              <a:ext uri="{FF2B5EF4-FFF2-40B4-BE49-F238E27FC236}">
                <a16:creationId xmlns:a16="http://schemas.microsoft.com/office/drawing/2014/main" id="{6B97D50C-C9D9-327F-B22E-A7BFBB0EA25D}"/>
              </a:ext>
            </a:extLst>
          </p:cNvPr>
          <p:cNvSpPr/>
          <p:nvPr/>
        </p:nvSpPr>
        <p:spPr>
          <a:xfrm>
            <a:off x="9372600" y="330313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 name="Google Shape;141;p6">
            <a:extLst>
              <a:ext uri="{FF2B5EF4-FFF2-40B4-BE49-F238E27FC236}">
                <a16:creationId xmlns:a16="http://schemas.microsoft.com/office/drawing/2014/main" id="{6CAC3B6E-38B3-EEC2-4F6C-63D3237324CC}"/>
              </a:ext>
            </a:extLst>
          </p:cNvPr>
          <p:cNvGrpSpPr/>
          <p:nvPr/>
        </p:nvGrpSpPr>
        <p:grpSpPr>
          <a:xfrm>
            <a:off x="13432926" y="2284644"/>
            <a:ext cx="880644" cy="810711"/>
            <a:chOff x="3753701" y="4114107"/>
            <a:chExt cx="880644" cy="810711"/>
          </a:xfrm>
        </p:grpSpPr>
        <p:sp>
          <p:nvSpPr>
            <p:cNvPr id="20" name="Google Shape;142;p6">
              <a:extLst>
                <a:ext uri="{FF2B5EF4-FFF2-40B4-BE49-F238E27FC236}">
                  <a16:creationId xmlns:a16="http://schemas.microsoft.com/office/drawing/2014/main" id="{0B14BD7A-2EE0-86B1-2430-47F3755F721B}"/>
                </a:ext>
              </a:extLst>
            </p:cNvPr>
            <p:cNvSpPr/>
            <p:nvPr/>
          </p:nvSpPr>
          <p:spPr>
            <a:xfrm>
              <a:off x="3753701" y="4616878"/>
              <a:ext cx="880644" cy="30794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 Yardımcıları</a:t>
              </a:r>
              <a:endParaRPr sz="1200" dirty="0"/>
            </a:p>
          </p:txBody>
        </p:sp>
        <p:pic>
          <p:nvPicPr>
            <p:cNvPr id="21" name="Google Shape;143;p6" descr="Meeting">
              <a:extLst>
                <a:ext uri="{FF2B5EF4-FFF2-40B4-BE49-F238E27FC236}">
                  <a16:creationId xmlns:a16="http://schemas.microsoft.com/office/drawing/2014/main" id="{614ECE08-A808-B527-FF22-B842AFD1B4CA}"/>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26" name="Google Shape;152;p6">
            <a:extLst>
              <a:ext uri="{FF2B5EF4-FFF2-40B4-BE49-F238E27FC236}">
                <a16:creationId xmlns:a16="http://schemas.microsoft.com/office/drawing/2014/main" id="{9D1E2D24-994D-D307-6E4F-6229C2B237EE}"/>
              </a:ext>
            </a:extLst>
          </p:cNvPr>
          <p:cNvSpPr/>
          <p:nvPr/>
        </p:nvSpPr>
        <p:spPr>
          <a:xfrm>
            <a:off x="9296400" y="2123206"/>
            <a:ext cx="8052597" cy="6449294"/>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53;p6">
            <a:extLst>
              <a:ext uri="{FF2B5EF4-FFF2-40B4-BE49-F238E27FC236}">
                <a16:creationId xmlns:a16="http://schemas.microsoft.com/office/drawing/2014/main" id="{712B0652-233B-6228-510D-5D33B7DB019C}"/>
              </a:ext>
            </a:extLst>
          </p:cNvPr>
          <p:cNvSpPr/>
          <p:nvPr/>
        </p:nvSpPr>
        <p:spPr>
          <a:xfrm>
            <a:off x="9372600" y="1877064"/>
            <a:ext cx="7901211" cy="349071"/>
          </a:xfrm>
          <a:prstGeom prst="rect">
            <a:avLst/>
          </a:prstGeom>
          <a:solidFill>
            <a:srgbClr val="172C5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tr-TR" sz="1600" dirty="0">
                <a:solidFill>
                  <a:schemeClr val="lt1"/>
                </a:solidFill>
                <a:ea typeface="Calibri"/>
                <a:cs typeface="Calibri"/>
                <a:sym typeface="Calibri"/>
              </a:rPr>
              <a:t>Akademideki Roller</a:t>
            </a:r>
            <a:endParaRPr sz="2800" dirty="0"/>
          </a:p>
        </p:txBody>
      </p:sp>
      <p:sp>
        <p:nvSpPr>
          <p:cNvPr id="31" name="Google Shape;135;p6">
            <a:extLst>
              <a:ext uri="{FF2B5EF4-FFF2-40B4-BE49-F238E27FC236}">
                <a16:creationId xmlns:a16="http://schemas.microsoft.com/office/drawing/2014/main" id="{C4DC8F02-61C8-A6FC-5CE9-AC555A281408}"/>
              </a:ext>
            </a:extLst>
          </p:cNvPr>
          <p:cNvSpPr/>
          <p:nvPr/>
        </p:nvSpPr>
        <p:spPr>
          <a:xfrm>
            <a:off x="598687" y="1688535"/>
            <a:ext cx="8203478" cy="73261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Temel Amaç:</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Bilgi edinme sürecini desteklemek</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Akademik bilgi üretimini teşvik etmek</a:t>
            </a:r>
          </a:p>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Ana Faaliyetler:</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Derslerle teorik ve pratik bilgi sunumu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Yeni bilgi üretimini sağlayan araştırmalar</a:t>
            </a:r>
          </a:p>
          <a:p>
            <a:pPr marR="0" lvl="0" algn="l" rtl="0">
              <a:lnSpc>
                <a:spcPct val="90000"/>
              </a:lnSpc>
              <a:spcBef>
                <a:spcPts val="0"/>
              </a:spcBef>
              <a:spcAft>
                <a:spcPts val="0"/>
              </a:spcAft>
            </a:pPr>
            <a:endParaRPr lang="tr-TR" dirty="0">
              <a:solidFill>
                <a:schemeClr val="dk1"/>
              </a:solidFill>
              <a:latin typeface="Calibri"/>
              <a:ea typeface="Calibri"/>
              <a:cs typeface="Calibri"/>
              <a:sym typeface="Calibri"/>
            </a:endParaRP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Enstitü: </a:t>
            </a:r>
            <a:r>
              <a:rPr lang="tr-TR" dirty="0">
                <a:solidFill>
                  <a:schemeClr val="dk1"/>
                </a:solidFill>
                <a:latin typeface="Calibri"/>
                <a:ea typeface="Calibri"/>
                <a:cs typeface="Calibri"/>
                <a:sym typeface="Calibri"/>
              </a:rPr>
              <a:t>Lisansüstü eğitim ve araştırma merkezi</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Fakülte: </a:t>
            </a:r>
            <a:r>
              <a:rPr lang="tr-TR" dirty="0">
                <a:solidFill>
                  <a:schemeClr val="dk1"/>
                </a:solidFill>
                <a:latin typeface="Calibri"/>
                <a:ea typeface="Calibri"/>
                <a:cs typeface="Calibri"/>
                <a:sym typeface="Calibri"/>
              </a:rPr>
              <a:t>Üniversitede benzer disiplinlerdeki bölümleri barındıran ana birim</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Bölüm: </a:t>
            </a:r>
            <a:r>
              <a:rPr lang="tr-TR" dirty="0">
                <a:solidFill>
                  <a:schemeClr val="dk1"/>
                </a:solidFill>
                <a:latin typeface="Calibri"/>
                <a:ea typeface="Calibri"/>
                <a:cs typeface="Calibri"/>
                <a:sym typeface="Calibri"/>
              </a:rPr>
              <a:t>Belirli bir alanda uzmanlaşmış eğitim ve araştırma birimi</a:t>
            </a:r>
            <a:endParaRPr lang="tr-TR"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tr-TR" dirty="0">
                <a:solidFill>
                  <a:schemeClr val="dk1"/>
                </a:solidFill>
                <a:latin typeface="Calibri"/>
                <a:ea typeface="Calibri"/>
                <a:cs typeface="Calibri"/>
                <a:sym typeface="Calibri"/>
              </a:rPr>
              <a:t>   2024 yılı Bilgisayar Mühendisliği bölümü taban puanlarına göre sırasıyla Türkiye’deki en iyi 10 üniversite:</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Koç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Bilkent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Orta Doğu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Boğaziçi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İstanbul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TOBB Ekonomi ve Teknoloji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Özyeğin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Galatasaray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Hacettepe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Yeditepe Üniversitesi (Burslu)</a:t>
            </a:r>
          </a:p>
        </p:txBody>
      </p:sp>
      <p:sp>
        <p:nvSpPr>
          <p:cNvPr id="1024" name="Google Shape;139;p6">
            <a:extLst>
              <a:ext uri="{FF2B5EF4-FFF2-40B4-BE49-F238E27FC236}">
                <a16:creationId xmlns:a16="http://schemas.microsoft.com/office/drawing/2014/main" id="{7FF15566-C517-7ECA-D427-546314BEFA2B}"/>
              </a:ext>
            </a:extLst>
          </p:cNvPr>
          <p:cNvSpPr/>
          <p:nvPr/>
        </p:nvSpPr>
        <p:spPr>
          <a:xfrm>
            <a:off x="13463811"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39;p6">
            <a:extLst>
              <a:ext uri="{FF2B5EF4-FFF2-40B4-BE49-F238E27FC236}">
                <a16:creationId xmlns:a16="http://schemas.microsoft.com/office/drawing/2014/main" id="{E15B7506-0F4F-6FB1-6277-C51970E30118}"/>
              </a:ext>
            </a:extLst>
          </p:cNvPr>
          <p:cNvSpPr/>
          <p:nvPr/>
        </p:nvSpPr>
        <p:spPr>
          <a:xfrm>
            <a:off x="13463811" y="329569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39;p6">
            <a:extLst>
              <a:ext uri="{FF2B5EF4-FFF2-40B4-BE49-F238E27FC236}">
                <a16:creationId xmlns:a16="http://schemas.microsoft.com/office/drawing/2014/main" id="{FA7217B0-065A-2BD4-A119-125F70FD94DA}"/>
              </a:ext>
            </a:extLst>
          </p:cNvPr>
          <p:cNvSpPr/>
          <p:nvPr/>
        </p:nvSpPr>
        <p:spPr>
          <a:xfrm>
            <a:off x="9372600" y="434491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39;p6">
            <a:extLst>
              <a:ext uri="{FF2B5EF4-FFF2-40B4-BE49-F238E27FC236}">
                <a16:creationId xmlns:a16="http://schemas.microsoft.com/office/drawing/2014/main" id="{873C282F-165D-C4B8-D078-003C08F8621D}"/>
              </a:ext>
            </a:extLst>
          </p:cNvPr>
          <p:cNvSpPr/>
          <p:nvPr/>
        </p:nvSpPr>
        <p:spPr>
          <a:xfrm>
            <a:off x="13463811" y="433747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6" name="Google Shape;139;p6">
            <a:extLst>
              <a:ext uri="{FF2B5EF4-FFF2-40B4-BE49-F238E27FC236}">
                <a16:creationId xmlns:a16="http://schemas.microsoft.com/office/drawing/2014/main" id="{2F0F8499-9D3C-1B28-C221-F060B8ACC6C0}"/>
              </a:ext>
            </a:extLst>
          </p:cNvPr>
          <p:cNvSpPr/>
          <p:nvPr/>
        </p:nvSpPr>
        <p:spPr>
          <a:xfrm>
            <a:off x="9372600" y="5412541"/>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39;p6">
            <a:extLst>
              <a:ext uri="{FF2B5EF4-FFF2-40B4-BE49-F238E27FC236}">
                <a16:creationId xmlns:a16="http://schemas.microsoft.com/office/drawing/2014/main" id="{1FD016E3-80BF-7F9C-3D71-6B3C4A1D6ACC}"/>
              </a:ext>
            </a:extLst>
          </p:cNvPr>
          <p:cNvSpPr/>
          <p:nvPr/>
        </p:nvSpPr>
        <p:spPr>
          <a:xfrm>
            <a:off x="13463811"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39;p6">
            <a:extLst>
              <a:ext uri="{FF2B5EF4-FFF2-40B4-BE49-F238E27FC236}">
                <a16:creationId xmlns:a16="http://schemas.microsoft.com/office/drawing/2014/main" id="{D5772569-C9CF-10B7-1D7C-23B03319FE66}"/>
              </a:ext>
            </a:extLst>
          </p:cNvPr>
          <p:cNvSpPr/>
          <p:nvPr/>
        </p:nvSpPr>
        <p:spPr>
          <a:xfrm>
            <a:off x="9372600" y="6465124"/>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39;p6">
            <a:extLst>
              <a:ext uri="{FF2B5EF4-FFF2-40B4-BE49-F238E27FC236}">
                <a16:creationId xmlns:a16="http://schemas.microsoft.com/office/drawing/2014/main" id="{912EEEA2-4F71-C73E-2E62-DCAF6244C123}"/>
              </a:ext>
            </a:extLst>
          </p:cNvPr>
          <p:cNvSpPr/>
          <p:nvPr/>
        </p:nvSpPr>
        <p:spPr>
          <a:xfrm>
            <a:off x="13463811" y="6457690"/>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39;p6">
            <a:extLst>
              <a:ext uri="{FF2B5EF4-FFF2-40B4-BE49-F238E27FC236}">
                <a16:creationId xmlns:a16="http://schemas.microsoft.com/office/drawing/2014/main" id="{E247ECFB-882B-B247-A803-C11CD25B8BB0}"/>
              </a:ext>
            </a:extLst>
          </p:cNvPr>
          <p:cNvSpPr/>
          <p:nvPr/>
        </p:nvSpPr>
        <p:spPr>
          <a:xfrm>
            <a:off x="9385300" y="7519323"/>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39;p6">
            <a:extLst>
              <a:ext uri="{FF2B5EF4-FFF2-40B4-BE49-F238E27FC236}">
                <a16:creationId xmlns:a16="http://schemas.microsoft.com/office/drawing/2014/main" id="{550A6E1D-5173-3866-0E52-78AA947664C9}"/>
              </a:ext>
            </a:extLst>
          </p:cNvPr>
          <p:cNvSpPr/>
          <p:nvPr/>
        </p:nvSpPr>
        <p:spPr>
          <a:xfrm>
            <a:off x="13476511" y="7511889"/>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37;p6">
            <a:extLst>
              <a:ext uri="{FF2B5EF4-FFF2-40B4-BE49-F238E27FC236}">
                <a16:creationId xmlns:a16="http://schemas.microsoft.com/office/drawing/2014/main" id="{EC0102BF-5EFD-8C3D-B0C0-82759E40BAC1}"/>
              </a:ext>
            </a:extLst>
          </p:cNvPr>
          <p:cNvSpPr/>
          <p:nvPr/>
        </p:nvSpPr>
        <p:spPr>
          <a:xfrm>
            <a:off x="9396355" y="3911340"/>
            <a:ext cx="600994" cy="2596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a:t>
            </a:r>
            <a:endParaRPr sz="1200" dirty="0"/>
          </a:p>
        </p:txBody>
      </p:sp>
      <p:pic>
        <p:nvPicPr>
          <p:cNvPr id="1046" name="Grafik 1045" descr="Mezuniyet kepi">
            <a:extLst>
              <a:ext uri="{FF2B5EF4-FFF2-40B4-BE49-F238E27FC236}">
                <a16:creationId xmlns:a16="http://schemas.microsoft.com/office/drawing/2014/main" id="{2AB2B8EC-C1FD-0128-D241-BA7915FA0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7350" y="4411324"/>
            <a:ext cx="540000" cy="540000"/>
          </a:xfrm>
          <a:prstGeom prst="rect">
            <a:avLst/>
          </a:prstGeom>
        </p:spPr>
      </p:pic>
      <p:sp>
        <p:nvSpPr>
          <p:cNvPr id="1047" name="Google Shape;135;p6">
            <a:extLst>
              <a:ext uri="{FF2B5EF4-FFF2-40B4-BE49-F238E27FC236}">
                <a16:creationId xmlns:a16="http://schemas.microsoft.com/office/drawing/2014/main" id="{9D1673DA-8DB2-9AFD-4D14-79A3850B02B1}"/>
              </a:ext>
            </a:extLst>
          </p:cNvPr>
          <p:cNvSpPr/>
          <p:nvPr/>
        </p:nvSpPr>
        <p:spPr>
          <a:xfrm>
            <a:off x="14278103" y="236485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Yardımcıları, rektörün belirlediği görev alanlarında üniversitenin akademik ve idari işlerini desteklemek ve yönetmekle sorumlu olan üst düzey yöneticilerdir.</a:t>
            </a:r>
            <a:endParaRPr dirty="0"/>
          </a:p>
        </p:txBody>
      </p:sp>
      <p:sp>
        <p:nvSpPr>
          <p:cNvPr id="1048" name="Google Shape;135;p6">
            <a:extLst>
              <a:ext uri="{FF2B5EF4-FFF2-40B4-BE49-F238E27FC236}">
                <a16:creationId xmlns:a16="http://schemas.microsoft.com/office/drawing/2014/main" id="{A6313AA6-34A1-33DE-826E-BEF9E9323FB7}"/>
              </a:ext>
            </a:extLst>
          </p:cNvPr>
          <p:cNvSpPr/>
          <p:nvPr/>
        </p:nvSpPr>
        <p:spPr>
          <a:xfrm>
            <a:off x="9997350" y="33746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bir fakültenin akademik ve idari işlerini yöneten, koordinasyonu sağlayan, aynı zamanda fakülteyi üniversite yönetiminde temsil eden en üst düzey yöneticidir.</a:t>
            </a:r>
            <a:endParaRPr dirty="0"/>
          </a:p>
        </p:txBody>
      </p:sp>
      <p:pic>
        <p:nvPicPr>
          <p:cNvPr id="1052" name="Grafik 1051" descr="Ofis çalışanı">
            <a:extLst>
              <a:ext uri="{FF2B5EF4-FFF2-40B4-BE49-F238E27FC236}">
                <a16:creationId xmlns:a16="http://schemas.microsoft.com/office/drawing/2014/main" id="{D51260C2-36A2-6FF7-82B2-DDA2C56D4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7391" y="7550529"/>
            <a:ext cx="540000" cy="540000"/>
          </a:xfrm>
          <a:prstGeom prst="rect">
            <a:avLst/>
          </a:prstGeom>
        </p:spPr>
      </p:pic>
      <p:pic>
        <p:nvPicPr>
          <p:cNvPr id="40" name="Grafik 39" descr="Öğretim üyesi">
            <a:extLst>
              <a:ext uri="{FF2B5EF4-FFF2-40B4-BE49-F238E27FC236}">
                <a16:creationId xmlns:a16="http://schemas.microsoft.com/office/drawing/2014/main" id="{921A55CD-02DC-DE5D-EBB4-792A084926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0402" y="2351114"/>
            <a:ext cx="539999" cy="539999"/>
          </a:xfrm>
          <a:prstGeom prst="rect">
            <a:avLst/>
          </a:prstGeom>
        </p:spPr>
      </p:pic>
      <p:grpSp>
        <p:nvGrpSpPr>
          <p:cNvPr id="3" name="Google Shape;141;p6">
            <a:extLst>
              <a:ext uri="{FF2B5EF4-FFF2-40B4-BE49-F238E27FC236}">
                <a16:creationId xmlns:a16="http://schemas.microsoft.com/office/drawing/2014/main" id="{863D3859-5EDF-434C-C9F3-8F557B51685E}"/>
              </a:ext>
            </a:extLst>
          </p:cNvPr>
          <p:cNvGrpSpPr/>
          <p:nvPr/>
        </p:nvGrpSpPr>
        <p:grpSpPr>
          <a:xfrm>
            <a:off x="13358548" y="3331681"/>
            <a:ext cx="1042080" cy="806553"/>
            <a:chOff x="3665176" y="4114107"/>
            <a:chExt cx="1042080" cy="806553"/>
          </a:xfrm>
        </p:grpSpPr>
        <p:sp>
          <p:nvSpPr>
            <p:cNvPr id="4" name="Google Shape;142;p6">
              <a:extLst>
                <a:ext uri="{FF2B5EF4-FFF2-40B4-BE49-F238E27FC236}">
                  <a16:creationId xmlns:a16="http://schemas.microsoft.com/office/drawing/2014/main" id="{7D3F0669-00C9-AE3E-0A1B-81AEF40A068B}"/>
                </a:ext>
              </a:extLst>
            </p:cNvPr>
            <p:cNvSpPr/>
            <p:nvPr/>
          </p:nvSpPr>
          <p:spPr>
            <a:xfrm>
              <a:off x="3665176" y="464356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 Yardımcıları</a:t>
              </a:r>
              <a:endParaRPr sz="1200" dirty="0"/>
            </a:p>
          </p:txBody>
        </p:sp>
        <p:pic>
          <p:nvPicPr>
            <p:cNvPr id="5" name="Google Shape;143;p6" descr="Meeting">
              <a:extLst>
                <a:ext uri="{FF2B5EF4-FFF2-40B4-BE49-F238E27FC236}">
                  <a16:creationId xmlns:a16="http://schemas.microsoft.com/office/drawing/2014/main" id="{D3CDB0C7-C23B-D9C2-4C57-12D7C9B40C19}"/>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11" name="Google Shape;135;p6">
            <a:extLst>
              <a:ext uri="{FF2B5EF4-FFF2-40B4-BE49-F238E27FC236}">
                <a16:creationId xmlns:a16="http://schemas.microsoft.com/office/drawing/2014/main" id="{4E954CC4-C619-62D7-E3C1-D32B8D39550F}"/>
              </a:ext>
            </a:extLst>
          </p:cNvPr>
          <p:cNvSpPr/>
          <p:nvPr/>
        </p:nvSpPr>
        <p:spPr>
          <a:xfrm>
            <a:off x="14278103" y="338104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Yardımcıları, dekanın belirlediği alanlarda fakültenin akademik ve idari işlerini destekleyen ve gerektiğinde dekanın görevlerini yerine getiren yardımcı yöneticilerdir.</a:t>
            </a:r>
          </a:p>
        </p:txBody>
      </p:sp>
      <p:sp>
        <p:nvSpPr>
          <p:cNvPr id="16" name="Google Shape;137;p6">
            <a:extLst>
              <a:ext uri="{FF2B5EF4-FFF2-40B4-BE49-F238E27FC236}">
                <a16:creationId xmlns:a16="http://schemas.microsoft.com/office/drawing/2014/main" id="{89D648DD-B31F-44C6-95D5-152C3998442A}"/>
              </a:ext>
            </a:extLst>
          </p:cNvPr>
          <p:cNvSpPr/>
          <p:nvPr/>
        </p:nvSpPr>
        <p:spPr>
          <a:xfrm>
            <a:off x="9328427" y="487445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Profesör</a:t>
            </a:r>
            <a:endParaRPr sz="1200" dirty="0"/>
          </a:p>
        </p:txBody>
      </p:sp>
      <p:pic>
        <p:nvPicPr>
          <p:cNvPr id="32" name="Graphic 31" descr="Lecturer">
            <a:extLst>
              <a:ext uri="{FF2B5EF4-FFF2-40B4-BE49-F238E27FC236}">
                <a16:creationId xmlns:a16="http://schemas.microsoft.com/office/drawing/2014/main" id="{E52EF8AC-E11C-D366-D1FC-8800D5DE7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9250" y="3389820"/>
            <a:ext cx="540000" cy="540000"/>
          </a:xfrm>
          <a:prstGeom prst="rect">
            <a:avLst/>
          </a:prstGeom>
        </p:spPr>
      </p:pic>
      <p:pic>
        <p:nvPicPr>
          <p:cNvPr id="37" name="Graphic 36" descr="Classroom">
            <a:extLst>
              <a:ext uri="{FF2B5EF4-FFF2-40B4-BE49-F238E27FC236}">
                <a16:creationId xmlns:a16="http://schemas.microsoft.com/office/drawing/2014/main" id="{1A3A88F0-7034-4547-2E27-5A54923439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10344" y="6553349"/>
            <a:ext cx="540000" cy="540000"/>
          </a:xfrm>
          <a:prstGeom prst="rect">
            <a:avLst/>
          </a:prstGeom>
        </p:spPr>
      </p:pic>
      <p:sp>
        <p:nvSpPr>
          <p:cNvPr id="38" name="Google Shape;137;p6">
            <a:extLst>
              <a:ext uri="{FF2B5EF4-FFF2-40B4-BE49-F238E27FC236}">
                <a16:creationId xmlns:a16="http://schemas.microsoft.com/office/drawing/2014/main" id="{E5FA53B2-711D-7D4C-18B5-C4CB91B3CE63}"/>
              </a:ext>
            </a:extLst>
          </p:cNvPr>
          <p:cNvSpPr/>
          <p:nvPr/>
        </p:nvSpPr>
        <p:spPr>
          <a:xfrm>
            <a:off x="13502787" y="4898758"/>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Doçent</a:t>
            </a:r>
            <a:endParaRPr dirty="0"/>
          </a:p>
        </p:txBody>
      </p:sp>
      <p:sp>
        <p:nvSpPr>
          <p:cNvPr id="39" name="Google Shape;137;p6">
            <a:extLst>
              <a:ext uri="{FF2B5EF4-FFF2-40B4-BE49-F238E27FC236}">
                <a16:creationId xmlns:a16="http://schemas.microsoft.com/office/drawing/2014/main" id="{8AEBDB26-7722-8159-1E45-0A7ED35FA511}"/>
              </a:ext>
            </a:extLst>
          </p:cNvPr>
          <p:cNvSpPr/>
          <p:nvPr/>
        </p:nvSpPr>
        <p:spPr>
          <a:xfrm>
            <a:off x="9305959" y="5902306"/>
            <a:ext cx="820357" cy="3585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 Öğretim Üyesi</a:t>
            </a:r>
            <a:endParaRPr sz="1200" dirty="0"/>
          </a:p>
        </p:txBody>
      </p:sp>
      <p:pic>
        <p:nvPicPr>
          <p:cNvPr id="44" name="Grafik 1049" descr="Erkek öğrenci">
            <a:extLst>
              <a:ext uri="{FF2B5EF4-FFF2-40B4-BE49-F238E27FC236}">
                <a16:creationId xmlns:a16="http://schemas.microsoft.com/office/drawing/2014/main" id="{43D04B57-74F1-3827-0E74-EBE71CF59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610344" y="4371906"/>
            <a:ext cx="540000" cy="540000"/>
          </a:xfrm>
          <a:prstGeom prst="rect">
            <a:avLst/>
          </a:prstGeom>
        </p:spPr>
      </p:pic>
      <p:pic>
        <p:nvPicPr>
          <p:cNvPr id="45" name="Grafik 1049" descr="Erkek öğrenci">
            <a:extLst>
              <a:ext uri="{FF2B5EF4-FFF2-40B4-BE49-F238E27FC236}">
                <a16:creationId xmlns:a16="http://schemas.microsoft.com/office/drawing/2014/main" id="{93D2F9E0-8FD2-2CED-B854-F055A4FB0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6138" y="5404779"/>
            <a:ext cx="540000" cy="540000"/>
          </a:xfrm>
          <a:prstGeom prst="rect">
            <a:avLst/>
          </a:prstGeom>
        </p:spPr>
      </p:pic>
      <p:pic>
        <p:nvPicPr>
          <p:cNvPr id="46" name="Graphic 45" descr="Classroom">
            <a:extLst>
              <a:ext uri="{FF2B5EF4-FFF2-40B4-BE49-F238E27FC236}">
                <a16:creationId xmlns:a16="http://schemas.microsoft.com/office/drawing/2014/main" id="{58AB6F96-3840-A5E3-3748-5C194664FF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0771" y="6547240"/>
            <a:ext cx="540000" cy="540000"/>
          </a:xfrm>
          <a:prstGeom prst="rect">
            <a:avLst/>
          </a:prstGeom>
        </p:spPr>
      </p:pic>
      <p:sp>
        <p:nvSpPr>
          <p:cNvPr id="47" name="Google Shape;137;p6">
            <a:extLst>
              <a:ext uri="{FF2B5EF4-FFF2-40B4-BE49-F238E27FC236}">
                <a16:creationId xmlns:a16="http://schemas.microsoft.com/office/drawing/2014/main" id="{5B7A737B-3C13-42F6-F5D6-E5D8EEA49138}"/>
              </a:ext>
            </a:extLst>
          </p:cNvPr>
          <p:cNvSpPr/>
          <p:nvPr/>
        </p:nvSpPr>
        <p:spPr>
          <a:xfrm>
            <a:off x="13388625" y="5956070"/>
            <a:ext cx="1007974" cy="3586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Doktora Sonrası Araştırmacı</a:t>
            </a:r>
            <a:endParaRPr sz="1200" dirty="0"/>
          </a:p>
        </p:txBody>
      </p:sp>
      <p:sp>
        <p:nvSpPr>
          <p:cNvPr id="48" name="Google Shape;135;p6">
            <a:extLst>
              <a:ext uri="{FF2B5EF4-FFF2-40B4-BE49-F238E27FC236}">
                <a16:creationId xmlns:a16="http://schemas.microsoft.com/office/drawing/2014/main" id="{6304769A-5142-0B0E-F236-E713408BE2B0}"/>
              </a:ext>
            </a:extLst>
          </p:cNvPr>
          <p:cNvSpPr/>
          <p:nvPr/>
        </p:nvSpPr>
        <p:spPr>
          <a:xfrm>
            <a:off x="14278103" y="4411094"/>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Doçent, doktora sonrası bilimsel yayınlar, projeler ve akademik faaliyetler gerçekleştiren, YÖK'ün iki aşamalı sınavını geçerek unvan alan, akademiye ders vererek ve araştırma yaparak katkıda bulunan öğretim üyesidir.</a:t>
            </a:r>
            <a:endParaRPr dirty="0"/>
          </a:p>
        </p:txBody>
      </p:sp>
      <p:sp>
        <p:nvSpPr>
          <p:cNvPr id="49" name="Google Shape;135;p6">
            <a:extLst>
              <a:ext uri="{FF2B5EF4-FFF2-40B4-BE49-F238E27FC236}">
                <a16:creationId xmlns:a16="http://schemas.microsoft.com/office/drawing/2014/main" id="{1A6F8C53-52F2-C658-F4D6-B4AA4FFF99D8}"/>
              </a:ext>
            </a:extLst>
          </p:cNvPr>
          <p:cNvSpPr/>
          <p:nvPr/>
        </p:nvSpPr>
        <p:spPr>
          <a:xfrm>
            <a:off x="14278103" y="5512481"/>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Doktorasını tamamladıktan sonra bağımsız araştırma yapmaya devam eden, ancak henüz akademik bir unvanı olmayan ve öğretim yükümlülüğü bulunmayan bir araştırmacıdır. </a:t>
            </a:r>
          </a:p>
        </p:txBody>
      </p:sp>
      <p:sp>
        <p:nvSpPr>
          <p:cNvPr id="50" name="Google Shape;135;p6">
            <a:extLst>
              <a:ext uri="{FF2B5EF4-FFF2-40B4-BE49-F238E27FC236}">
                <a16:creationId xmlns:a16="http://schemas.microsoft.com/office/drawing/2014/main" id="{5128B6BF-8DC8-F8E5-130A-C423CD9A6D0A}"/>
              </a:ext>
            </a:extLst>
          </p:cNvPr>
          <p:cNvSpPr/>
          <p:nvPr/>
        </p:nvSpPr>
        <p:spPr>
          <a:xfrm>
            <a:off x="14278103" y="655334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Öğretim Görevlisi, üniversitelerde ders verme yetkisine sahip olan, ancak genellikle bilimsel araştırma yapma yükümlülüğü bulunmayan öğretim elemanıdır.</a:t>
            </a:r>
            <a:endParaRPr dirty="0"/>
          </a:p>
        </p:txBody>
      </p:sp>
      <p:sp>
        <p:nvSpPr>
          <p:cNvPr id="51" name="Google Shape;135;p6">
            <a:extLst>
              <a:ext uri="{FF2B5EF4-FFF2-40B4-BE49-F238E27FC236}">
                <a16:creationId xmlns:a16="http://schemas.microsoft.com/office/drawing/2014/main" id="{DB3509A2-D2EA-02E3-9674-4C10A6062921}"/>
              </a:ext>
            </a:extLst>
          </p:cNvPr>
          <p:cNvSpPr/>
          <p:nvPr/>
        </p:nvSpPr>
        <p:spPr>
          <a:xfrm>
            <a:off x="14284177" y="76132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Fakülte Sekreteri, fakültenin idari işlerini yürüten, öğrenci ve personel işlemlerinden sorumlu olan, dekanlık ve diğer idari birimler arasındaki koordinasyonu sağlayan görevli kişidir.</a:t>
            </a:r>
            <a:endParaRPr dirty="0"/>
          </a:p>
        </p:txBody>
      </p:sp>
      <p:sp>
        <p:nvSpPr>
          <p:cNvPr id="52" name="Google Shape;137;p6">
            <a:extLst>
              <a:ext uri="{FF2B5EF4-FFF2-40B4-BE49-F238E27FC236}">
                <a16:creationId xmlns:a16="http://schemas.microsoft.com/office/drawing/2014/main" id="{31B1DBF4-F195-8E71-B913-14D30D641AF2}"/>
              </a:ext>
            </a:extLst>
          </p:cNvPr>
          <p:cNvSpPr/>
          <p:nvPr/>
        </p:nvSpPr>
        <p:spPr>
          <a:xfrm>
            <a:off x="9335375"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Araştırma Görevlisi</a:t>
            </a:r>
            <a:endParaRPr sz="1200" dirty="0"/>
          </a:p>
        </p:txBody>
      </p:sp>
      <p:sp>
        <p:nvSpPr>
          <p:cNvPr id="53" name="Google Shape;137;p6">
            <a:extLst>
              <a:ext uri="{FF2B5EF4-FFF2-40B4-BE49-F238E27FC236}">
                <a16:creationId xmlns:a16="http://schemas.microsoft.com/office/drawing/2014/main" id="{D375AD61-0629-F247-C9A8-CC0EE6481FAB}"/>
              </a:ext>
            </a:extLst>
          </p:cNvPr>
          <p:cNvSpPr/>
          <p:nvPr/>
        </p:nvSpPr>
        <p:spPr>
          <a:xfrm>
            <a:off x="13488370"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Öğretim Görevlisi</a:t>
            </a:r>
            <a:endParaRPr sz="1200" dirty="0"/>
          </a:p>
        </p:txBody>
      </p:sp>
      <p:sp>
        <p:nvSpPr>
          <p:cNvPr id="54" name="Google Shape;135;p6">
            <a:extLst>
              <a:ext uri="{FF2B5EF4-FFF2-40B4-BE49-F238E27FC236}">
                <a16:creationId xmlns:a16="http://schemas.microsoft.com/office/drawing/2014/main" id="{E8943624-2370-7222-4BC6-DCAC6DCA3EFB}"/>
              </a:ext>
            </a:extLst>
          </p:cNvPr>
          <p:cNvSpPr/>
          <p:nvPr/>
        </p:nvSpPr>
        <p:spPr>
          <a:xfrm>
            <a:off x="9998602" y="761186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Bölüm Başkanı, bir üniversite bölümünün akademik ve idari işlerini yöneten, bölümün eğitim programlarını ve öğretim faaliyetlerini koordine eden en üst düzey sorumlu kişidir.</a:t>
            </a:r>
            <a:endParaRPr dirty="0"/>
          </a:p>
        </p:txBody>
      </p:sp>
      <p:sp>
        <p:nvSpPr>
          <p:cNvPr id="55" name="Google Shape;135;p6">
            <a:extLst>
              <a:ext uri="{FF2B5EF4-FFF2-40B4-BE49-F238E27FC236}">
                <a16:creationId xmlns:a16="http://schemas.microsoft.com/office/drawing/2014/main" id="{73631D7F-C6D7-8340-ABD3-BC6E63E1D273}"/>
              </a:ext>
            </a:extLst>
          </p:cNvPr>
          <p:cNvSpPr/>
          <p:nvPr/>
        </p:nvSpPr>
        <p:spPr>
          <a:xfrm>
            <a:off x="9997350" y="655205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Araştırma Görevlisi, genellikle yüksek lisans veya doktora öğrencisi olup dersler veren ve akademik çalışmalar yapan öğretim elemanıdır.</a:t>
            </a:r>
            <a:endParaRPr dirty="0"/>
          </a:p>
        </p:txBody>
      </p:sp>
      <p:sp>
        <p:nvSpPr>
          <p:cNvPr id="56" name="Google Shape;135;p6">
            <a:extLst>
              <a:ext uri="{FF2B5EF4-FFF2-40B4-BE49-F238E27FC236}">
                <a16:creationId xmlns:a16="http://schemas.microsoft.com/office/drawing/2014/main" id="{8A4A19F2-14BA-2365-23CC-C41BAFF4BF64}"/>
              </a:ext>
            </a:extLst>
          </p:cNvPr>
          <p:cNvSpPr/>
          <p:nvPr/>
        </p:nvSpPr>
        <p:spPr>
          <a:xfrm>
            <a:off x="9997350" y="5513917"/>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 Öğretim Üyesi, doktora derecesine sahip olup üniversitelerde ders veren, bilimsel araştırmalar yapan ve akademik çalışmalara katkıda bulunan öğretim üyesidir.</a:t>
            </a:r>
            <a:endParaRPr dirty="0"/>
          </a:p>
        </p:txBody>
      </p:sp>
      <p:sp>
        <p:nvSpPr>
          <p:cNvPr id="57" name="Google Shape;135;p6">
            <a:extLst>
              <a:ext uri="{FF2B5EF4-FFF2-40B4-BE49-F238E27FC236}">
                <a16:creationId xmlns:a16="http://schemas.microsoft.com/office/drawing/2014/main" id="{96EEC736-6542-0894-A6C8-2271BD2832FC}"/>
              </a:ext>
            </a:extLst>
          </p:cNvPr>
          <p:cNvSpPr/>
          <p:nvPr/>
        </p:nvSpPr>
        <p:spPr>
          <a:xfrm>
            <a:off x="10012648" y="442233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Profesör, alanında uzmanlaşmış bir akademisyen olarak ders verme, bilimsel araştırma yapma, öğrenci ve akademik personel yetiştirme görevlerini üstlenen en üst düzey öğretim üyesidir.</a:t>
            </a:r>
            <a:endParaRPr dirty="0"/>
          </a:p>
        </p:txBody>
      </p:sp>
      <p:sp>
        <p:nvSpPr>
          <p:cNvPr id="58" name="Google Shape;137;p6">
            <a:extLst>
              <a:ext uri="{FF2B5EF4-FFF2-40B4-BE49-F238E27FC236}">
                <a16:creationId xmlns:a16="http://schemas.microsoft.com/office/drawing/2014/main" id="{87B120A4-110C-041E-18EB-A61651014D10}"/>
              </a:ext>
            </a:extLst>
          </p:cNvPr>
          <p:cNvSpPr/>
          <p:nvPr/>
        </p:nvSpPr>
        <p:spPr>
          <a:xfrm>
            <a:off x="13488370" y="8039863"/>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Fakülte Sekreteri</a:t>
            </a:r>
            <a:endParaRPr sz="1200" dirty="0"/>
          </a:p>
        </p:txBody>
      </p:sp>
      <p:pic>
        <p:nvPicPr>
          <p:cNvPr id="59" name="Grafik 1051" descr="Ofis çalışanı">
            <a:extLst>
              <a:ext uri="{FF2B5EF4-FFF2-40B4-BE49-F238E27FC236}">
                <a16:creationId xmlns:a16="http://schemas.microsoft.com/office/drawing/2014/main" id="{3F4A510E-4A05-B7E3-0BC3-3E0A6CF49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1831" y="7550529"/>
            <a:ext cx="540000" cy="540000"/>
          </a:xfrm>
          <a:prstGeom prst="rect">
            <a:avLst/>
          </a:prstGeom>
        </p:spPr>
      </p:pic>
      <p:sp>
        <p:nvSpPr>
          <p:cNvPr id="60" name="Google Shape;137;p6">
            <a:extLst>
              <a:ext uri="{FF2B5EF4-FFF2-40B4-BE49-F238E27FC236}">
                <a16:creationId xmlns:a16="http://schemas.microsoft.com/office/drawing/2014/main" id="{1255D507-E1D7-641A-64A0-B2AE9D34AECC}"/>
              </a:ext>
            </a:extLst>
          </p:cNvPr>
          <p:cNvSpPr/>
          <p:nvPr/>
        </p:nvSpPr>
        <p:spPr>
          <a:xfrm>
            <a:off x="9325417" y="805743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Bölüm Başkanı</a:t>
            </a:r>
            <a:endParaRPr sz="1200" dirty="0"/>
          </a:p>
        </p:txBody>
      </p:sp>
    </p:spTree>
    <p:extLst>
      <p:ext uri="{BB962C8B-B14F-4D97-AF65-F5344CB8AC3E}">
        <p14:creationId xmlns:p14="http://schemas.microsoft.com/office/powerpoint/2010/main" val="7631635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2292</TotalTime>
  <Words>2919</Words>
  <Application>Microsoft Office PowerPoint</Application>
  <PresentationFormat>Custom</PresentationFormat>
  <Paragraphs>324</Paragraphs>
  <Slides>19</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6" baseType="lpstr">
      <vt:lpstr>Proxima Nova</vt:lpstr>
      <vt:lpstr>Now</vt:lpstr>
      <vt:lpstr>Arial</vt:lpstr>
      <vt:lpstr>Calibri</vt:lpstr>
      <vt:lpstr>Proxima Nova Bold</vt:lpstr>
      <vt:lpstr>Office Theme</vt:lpstr>
      <vt:lpstr>think-cell Slide</vt:lpstr>
      <vt:lpstr>Business 101</vt:lpstr>
      <vt:lpstr>PowerPoint Presentation</vt:lpstr>
      <vt:lpstr>PowerPoint Presentation</vt:lpstr>
      <vt:lpstr>Örnek: Kazancı Holding ve Zorlu Holding</vt:lpstr>
      <vt:lpstr>PowerPoint Presentation</vt:lpstr>
      <vt:lpstr>C Seviyesindeki Yöneticilerin Görevleri</vt:lpstr>
      <vt:lpstr>PowerPoint Presentation</vt:lpstr>
      <vt:lpstr>Günümüzde Popüler Meslekler</vt:lpstr>
      <vt:lpstr>Akademi</vt:lpstr>
      <vt:lpstr>Popüler Mühendislikler ve Puanları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26</cp:revision>
  <dcterms:created xsi:type="dcterms:W3CDTF">2006-08-16T00:00:00Z</dcterms:created>
  <dcterms:modified xsi:type="dcterms:W3CDTF">2024-10-30T14:39:52Z</dcterms:modified>
  <dc:identifier>DAGT8yb42Oo</dc:identifier>
</cp:coreProperties>
</file>